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88" r:id="rId2"/>
    <p:sldId id="262" r:id="rId3"/>
    <p:sldId id="366" r:id="rId4"/>
    <p:sldId id="367" r:id="rId5"/>
    <p:sldId id="368" r:id="rId6"/>
    <p:sldId id="379" r:id="rId7"/>
    <p:sldId id="380" r:id="rId8"/>
    <p:sldId id="381" r:id="rId9"/>
    <p:sldId id="382" r:id="rId10"/>
    <p:sldId id="383" r:id="rId11"/>
    <p:sldId id="384" r:id="rId12"/>
    <p:sldId id="385" r:id="rId13"/>
    <p:sldId id="386" r:id="rId14"/>
    <p:sldId id="387" r:id="rId15"/>
    <p:sldId id="388" r:id="rId16"/>
    <p:sldId id="389" r:id="rId17"/>
    <p:sldId id="362" r:id="rId18"/>
    <p:sldId id="363" r:id="rId19"/>
    <p:sldId id="364" r:id="rId20"/>
    <p:sldId id="365" r:id="rId21"/>
    <p:sldId id="369" r:id="rId22"/>
    <p:sldId id="370" r:id="rId23"/>
    <p:sldId id="371" r:id="rId24"/>
    <p:sldId id="372" r:id="rId25"/>
    <p:sldId id="373" r:id="rId26"/>
    <p:sldId id="374" r:id="rId27"/>
    <p:sldId id="376" r:id="rId28"/>
    <p:sldId id="375" r:id="rId29"/>
    <p:sldId id="377" r:id="rId30"/>
    <p:sldId id="378" r:id="rId31"/>
    <p:sldId id="328" r:id="rId32"/>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影 王" initials="影" lastIdx="2" clrIdx="0">
    <p:extLst>
      <p:ext uri="{19B8F6BF-5375-455C-9EA6-DF929625EA0E}">
        <p15:presenceInfo xmlns:p15="http://schemas.microsoft.com/office/powerpoint/2012/main" userId="2c4849e8218a5c18" providerId="Windows Live"/>
      </p:ext>
    </p:extLst>
  </p:cmAuthor>
  <p:cmAuthor id="2" name="admin" initials="a" lastIdx="3" clrIdx="1">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7EFB"/>
    <a:srgbClr val="525252"/>
    <a:srgbClr val="5D5D5D"/>
    <a:srgbClr val="808080"/>
    <a:srgbClr val="575757"/>
    <a:srgbClr val="3B86F7"/>
    <a:srgbClr val="E7E7E7"/>
    <a:srgbClr val="EDEDED"/>
    <a:srgbClr val="F74461"/>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75" autoAdjust="0"/>
    <p:restoredTop sz="72621" autoAdjust="0"/>
  </p:normalViewPr>
  <p:slideViewPr>
    <p:cSldViewPr snapToGrid="0">
      <p:cViewPr>
        <p:scale>
          <a:sx n="100" d="100"/>
          <a:sy n="100" d="100"/>
        </p:scale>
        <p:origin x="29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2021/10/15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 </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 </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）重定向（</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）相应数据类型处理。</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3</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b="1" dirty="0"/>
              <a:t>准备渲染进程。</a:t>
            </a:r>
            <a:r>
              <a:rPr lang="en-US" altLang="zh-CN" b="1" dirty="0"/>
              <a:t>4</a:t>
            </a:r>
            <a:r>
              <a:rPr lang="zh-CN" altLang="en-US" b="1" dirty="0"/>
              <a:t>、提交⽂档。</a:t>
            </a:r>
            <a:r>
              <a:rPr lang="en-US" altLang="zh-CN" b="1" dirty="0"/>
              <a:t>5</a:t>
            </a:r>
            <a:r>
              <a:rPr lang="zh-CN" altLang="en-US" b="1" dirty="0"/>
              <a:t>、渲染阶段</a:t>
            </a:r>
            <a:r>
              <a:rPr lang="en-US" altLang="zh-CN" b="1" dirty="0"/>
              <a:t> </a:t>
            </a:r>
            <a:r>
              <a:rPr lang="en-US" altLang="zh-CN" b="0" dirty="0"/>
              <a:t>-- 5.1 </a:t>
            </a:r>
            <a:r>
              <a:rPr lang="zh-CN" altLang="en-US" b="0" dirty="0"/>
              <a:t>构建</a:t>
            </a:r>
            <a:r>
              <a:rPr lang="en-US" altLang="zh-CN" b="0" dirty="0"/>
              <a:t>DOM</a:t>
            </a:r>
            <a:r>
              <a:rPr lang="zh-CN" altLang="en-US" b="0" dirty="0"/>
              <a:t>树</a:t>
            </a:r>
            <a:r>
              <a:rPr lang="zh-CN" altLang="en-US" b="1"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5.2 </a:t>
            </a:r>
            <a:r>
              <a:rPr lang="zh-CN" altLang="en-US" b="1" dirty="0"/>
              <a:t>样式计算。</a:t>
            </a:r>
            <a:r>
              <a:rPr lang="zh-CN" altLang="en-US" dirty="0"/>
              <a:t>样式计算的⽬的是为了计算出</a:t>
            </a:r>
            <a:r>
              <a:rPr lang="en-US" altLang="zh-CN" dirty="0"/>
              <a:t>DOM</a:t>
            </a:r>
            <a:r>
              <a:rPr lang="zh-CN" altLang="en-US" dirty="0"/>
              <a:t>节点中每个元素的具体样式，这个阶段⼤体可分为三步来完成。</a:t>
            </a:r>
            <a:br>
              <a:rPr lang="en-US" altLang="zh-CN" dirty="0"/>
            </a:br>
            <a:r>
              <a:rPr lang="en-US" altLang="zh-CN" dirty="0"/>
              <a:t>1. </a:t>
            </a:r>
            <a:r>
              <a:rPr lang="zh-CN" altLang="en-US" dirty="0"/>
              <a:t>把</a:t>
            </a:r>
            <a:r>
              <a:rPr lang="en-US" altLang="zh-CN" dirty="0"/>
              <a:t>CSS</a:t>
            </a:r>
            <a:r>
              <a:rPr lang="zh-CN" altLang="en-US" dirty="0"/>
              <a:t>转换为浏览器能够理解的结构。</a:t>
            </a:r>
            <a:r>
              <a:rPr lang="en-US" altLang="zh-CN" dirty="0"/>
              <a:t>CSS</a:t>
            </a:r>
            <a:r>
              <a:rPr lang="zh-CN" altLang="en-US" dirty="0"/>
              <a:t>样式来源主要有三种：</a:t>
            </a:r>
            <a:r>
              <a:rPr lang="en-US" altLang="zh-CN" dirty="0"/>
              <a:t>1</a:t>
            </a:r>
            <a:r>
              <a:rPr lang="zh-CN" altLang="en-US" dirty="0"/>
              <a:t>、通过</a:t>
            </a:r>
            <a:r>
              <a:rPr lang="en-US" altLang="zh-CN" dirty="0"/>
              <a:t>link</a:t>
            </a:r>
            <a:r>
              <a:rPr lang="zh-CN" altLang="en-US" dirty="0"/>
              <a:t>引⽤的外部</a:t>
            </a:r>
            <a:r>
              <a:rPr lang="en-US" altLang="zh-CN" dirty="0"/>
              <a:t>CSS</a:t>
            </a:r>
            <a:r>
              <a:rPr lang="zh-CN" altLang="en-US" dirty="0"/>
              <a:t>⽂件。</a:t>
            </a:r>
            <a:r>
              <a:rPr lang="en-US" altLang="zh-CN" dirty="0"/>
              <a:t>2</a:t>
            </a:r>
            <a:r>
              <a:rPr lang="zh-CN" altLang="en-US" dirty="0"/>
              <a:t>、</a:t>
            </a:r>
            <a:r>
              <a:rPr lang="en-US" altLang="zh-CN" dirty="0"/>
              <a:t>&lt;style&gt;</a:t>
            </a:r>
            <a:r>
              <a:rPr lang="zh-CN" altLang="en-US" dirty="0"/>
              <a:t>标记内的</a:t>
            </a:r>
            <a:r>
              <a:rPr lang="en-US" altLang="zh-CN" dirty="0"/>
              <a:t>CSS</a:t>
            </a:r>
            <a:r>
              <a:rPr lang="zh-CN" altLang="en-US" dirty="0"/>
              <a:t>。</a:t>
            </a:r>
            <a:r>
              <a:rPr lang="en-US" altLang="zh-CN" dirty="0"/>
              <a:t>3</a:t>
            </a:r>
            <a:r>
              <a:rPr lang="zh-CN" altLang="en-US" dirty="0"/>
              <a:t>、元素的</a:t>
            </a:r>
            <a:r>
              <a:rPr lang="en-US" altLang="zh-CN" dirty="0"/>
              <a:t>style</a:t>
            </a:r>
            <a:r>
              <a:rPr lang="zh-CN" altLang="en-US" dirty="0"/>
              <a:t>属性内嵌的</a:t>
            </a:r>
            <a:r>
              <a:rPr lang="en-US" altLang="zh-CN" dirty="0"/>
              <a:t>CSS</a:t>
            </a:r>
            <a:r>
              <a:rPr lang="zh-CN" altLang="en-US" dirty="0"/>
              <a:t>。</a:t>
            </a:r>
            <a:r>
              <a:rPr lang="en-US" altLang="zh-CN" dirty="0"/>
              <a:t>---</a:t>
            </a:r>
            <a:r>
              <a:rPr lang="zh-CN" altLang="en-US" dirty="0"/>
              <a:t>可以在</a:t>
            </a:r>
            <a:r>
              <a:rPr lang="en-US" altLang="zh-CN" dirty="0"/>
              <a:t>Chrome</a:t>
            </a:r>
            <a:r>
              <a:rPr lang="zh-CN" altLang="en-US" dirty="0"/>
              <a:t>控制台中查看其结构，只需要</a:t>
            </a:r>
            <a:r>
              <a:rPr lang="en-US" altLang="zh-CN" dirty="0"/>
              <a:t>【</a:t>
            </a:r>
            <a:r>
              <a:rPr lang="zh-CN" altLang="en-US" dirty="0"/>
              <a:t>在控制台中输⼊ </a:t>
            </a:r>
            <a:r>
              <a:rPr lang="en-US" altLang="zh-CN" dirty="0"/>
              <a:t>】</a:t>
            </a:r>
            <a:r>
              <a:rPr lang="en-US" altLang="zh-CN" dirty="0" err="1"/>
              <a:t>document.styleSheets</a:t>
            </a:r>
            <a:r>
              <a:rPr lang="zh-CN" altLang="en-US" dirty="0"/>
              <a:t>。可以看出，这个样式表包含了很多种样式，已经把那三种来源的样式都包含进去了。渲染引擎会把获取到的</a:t>
            </a:r>
            <a:r>
              <a:rPr lang="en-US" altLang="zh-CN" dirty="0"/>
              <a:t>CSS⽂</a:t>
            </a:r>
            <a:r>
              <a:rPr lang="zh-CN" altLang="en-US" dirty="0"/>
              <a:t>本全部 转换为</a:t>
            </a:r>
            <a:r>
              <a:rPr lang="en-US" altLang="zh-CN" dirty="0" err="1"/>
              <a:t>styleSheets</a:t>
            </a:r>
            <a:r>
              <a:rPr lang="zh-CN" altLang="en-US" dirty="0"/>
              <a:t>结构中的数据，并且该结构同时具备了查询和修改功能，这会为后⾯的样式操 作提供基础。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2</a:t>
            </a:r>
            <a:r>
              <a:rPr lang="zh-CN" altLang="en-US" b="0" dirty="0"/>
              <a:t>、</a:t>
            </a:r>
            <a:r>
              <a:rPr lang="zh-CN" altLang="en-US" dirty="0"/>
              <a:t>转换样式表中的属性值，使其标准化。</a:t>
            </a:r>
            <a:r>
              <a:rPr lang="en-US" altLang="zh-CN" dirty="0"/>
              <a:t>---</a:t>
            </a:r>
            <a:r>
              <a:rPr lang="zh-CN" altLang="en-US" dirty="0"/>
              <a:t>从标准化属性值图中可以看到，</a:t>
            </a:r>
            <a:r>
              <a:rPr lang="en-US" altLang="zh-CN" dirty="0"/>
              <a:t>2em</a:t>
            </a:r>
            <a:r>
              <a:rPr lang="zh-CN" altLang="en-US" dirty="0"/>
              <a:t>被解析成了</a:t>
            </a:r>
            <a:r>
              <a:rPr lang="en-US" altLang="zh-CN" dirty="0"/>
              <a:t>32px</a:t>
            </a:r>
            <a:r>
              <a:rPr lang="zh-CN" altLang="en-US" dirty="0"/>
              <a:t>，</a:t>
            </a:r>
            <a:r>
              <a:rPr lang="en-US" altLang="zh-CN" dirty="0"/>
              <a:t>red</a:t>
            </a:r>
            <a:r>
              <a:rPr lang="zh-CN" altLang="en-US" dirty="0"/>
              <a:t>被解析成了</a:t>
            </a:r>
            <a:r>
              <a:rPr lang="en-US" altLang="zh-CN" dirty="0" err="1"/>
              <a:t>rgb</a:t>
            </a:r>
            <a:r>
              <a:rPr lang="en-US" altLang="zh-CN" dirty="0"/>
              <a:t>(255,0,0)</a:t>
            </a:r>
            <a:r>
              <a:rPr lang="zh-CN" altLang="en-US" dirty="0"/>
              <a:t>，</a:t>
            </a:r>
            <a:r>
              <a:rPr lang="en-US" altLang="zh-CN" dirty="0"/>
              <a:t>bold</a:t>
            </a:r>
            <a:r>
              <a:rPr lang="zh-CN" altLang="en-US" dirty="0"/>
              <a:t>被解析成了</a:t>
            </a:r>
            <a:r>
              <a:rPr lang="en-US" altLang="zh-CN" dirty="0"/>
              <a:t>700</a:t>
            </a:r>
            <a:r>
              <a:rPr lang="zh-CN" altLang="en-US" dirty="0"/>
              <a:t>等等</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3</a:t>
            </a:r>
            <a:r>
              <a:rPr lang="zh-CN" altLang="en-US" b="0" dirty="0"/>
              <a:t>、</a:t>
            </a:r>
            <a:r>
              <a:rPr lang="zh-CN" altLang="en-US" dirty="0"/>
              <a:t>计算出</a:t>
            </a:r>
            <a:r>
              <a:rPr lang="en-US" altLang="zh-CN" dirty="0"/>
              <a:t>DOM</a:t>
            </a:r>
            <a:r>
              <a:rPr lang="zh-CN" altLang="en-US" dirty="0"/>
              <a:t>树中每个节点的具体样式。现在样式的属性已被标准化了，接下来就需要计算</a:t>
            </a:r>
            <a:r>
              <a:rPr lang="en-US" altLang="zh-CN" dirty="0"/>
              <a:t>DOM</a:t>
            </a:r>
            <a:r>
              <a:rPr lang="zh-CN" altLang="en-US" dirty="0"/>
              <a:t>树中每个节点的样式属性了，如何计算呢？这就涉及到</a:t>
            </a:r>
            <a:r>
              <a:rPr lang="en-US" altLang="zh-CN" dirty="0"/>
              <a:t>CSS</a:t>
            </a:r>
            <a:r>
              <a:rPr lang="zh-CN" altLang="en-US" dirty="0"/>
              <a:t>的继承规则和层叠规则了。 ⾸先是</a:t>
            </a:r>
            <a:r>
              <a:rPr lang="en-US" altLang="zh-CN" dirty="0"/>
              <a:t>CSS</a:t>
            </a:r>
            <a:r>
              <a:rPr lang="zh-CN" altLang="en-US" dirty="0"/>
              <a:t>继承。。。第⼆个规则是样式层叠</a:t>
            </a:r>
            <a:r>
              <a:rPr lang="en-US" altLang="zh-CN" dirty="0"/>
              <a:t>----</a:t>
            </a:r>
            <a:r>
              <a:rPr lang="zh-CN" altLang="en-US" dirty="0"/>
              <a:t>关于层叠的具体规则这⾥就不做过多介绍了，⽹上资料也⾮常多，可以⾃⾏搜索学习。</a:t>
            </a:r>
            <a:endParaRPr lang="en-US" altLang="zh-CN" b="0"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400215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 </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 </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）重定向（</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）相应数据类型处理。</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3</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b="1" dirty="0"/>
              <a:t>准备渲染进程。</a:t>
            </a:r>
            <a:r>
              <a:rPr lang="en-US" altLang="zh-CN" b="1" dirty="0"/>
              <a:t>4</a:t>
            </a:r>
            <a:r>
              <a:rPr lang="zh-CN" altLang="en-US" b="1" dirty="0"/>
              <a:t>、提交⽂档。</a:t>
            </a:r>
            <a:r>
              <a:rPr lang="en-US" altLang="zh-CN" b="1" dirty="0"/>
              <a:t>5</a:t>
            </a:r>
            <a:r>
              <a:rPr lang="zh-CN" altLang="en-US" b="1" dirty="0"/>
              <a:t>、渲染阶段</a:t>
            </a:r>
            <a:r>
              <a:rPr lang="en-US" altLang="zh-CN" b="1" dirty="0"/>
              <a:t> </a:t>
            </a:r>
            <a:r>
              <a:rPr lang="en-US" altLang="zh-CN" b="0" dirty="0"/>
              <a:t>-- 5.1 </a:t>
            </a:r>
            <a:r>
              <a:rPr lang="zh-CN" altLang="en-US" b="0" dirty="0"/>
              <a:t>构建</a:t>
            </a:r>
            <a:r>
              <a:rPr lang="en-US" altLang="zh-CN" b="0" dirty="0"/>
              <a:t>DOM</a:t>
            </a:r>
            <a:r>
              <a:rPr lang="zh-CN" altLang="en-US" b="0" dirty="0"/>
              <a:t>树</a:t>
            </a:r>
            <a:r>
              <a:rPr lang="zh-CN" altLang="en-US" b="1" dirty="0"/>
              <a:t>。</a:t>
            </a:r>
            <a:r>
              <a:rPr lang="en-US" altLang="zh-CN" b="0" dirty="0"/>
              <a:t>5.2 </a:t>
            </a:r>
            <a:r>
              <a:rPr lang="zh-CN" altLang="en-US" b="0" dirty="0"/>
              <a:t>样式计算。</a:t>
            </a:r>
            <a:r>
              <a:rPr lang="en-US" altLang="zh-CN" b="0" dirty="0"/>
              <a:t>5.3</a:t>
            </a:r>
            <a:r>
              <a:rPr lang="zh-CN" altLang="en-US" b="0" dirty="0"/>
              <a:t>布局阶段</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5.3</a:t>
            </a:r>
            <a:r>
              <a:rPr lang="zh-CN" altLang="en-US" b="1" dirty="0"/>
              <a:t>布局阶段。</a:t>
            </a:r>
            <a:r>
              <a:rPr lang="zh-CN" altLang="en-US" dirty="0"/>
              <a:t>现在，我们有</a:t>
            </a:r>
            <a:r>
              <a:rPr lang="en-US" altLang="zh-CN" dirty="0"/>
              <a:t>DOM</a:t>
            </a:r>
            <a:r>
              <a:rPr lang="zh-CN" altLang="en-US" dirty="0"/>
              <a:t>树和</a:t>
            </a:r>
            <a:r>
              <a:rPr lang="en-US" altLang="zh-CN" dirty="0"/>
              <a:t>DOM</a:t>
            </a:r>
            <a:r>
              <a:rPr lang="zh-CN" altLang="en-US" dirty="0"/>
              <a:t>树中元素的样式，但这还不⾜以显⽰⻚⾯，因为我们还不知道</a:t>
            </a:r>
            <a:r>
              <a:rPr lang="en-US" altLang="zh-CN" dirty="0"/>
              <a:t>DOM </a:t>
            </a:r>
            <a:r>
              <a:rPr lang="zh-CN" altLang="en-US" dirty="0"/>
              <a:t>元素的⼏何位置信息。那么接下来就需要计算出</a:t>
            </a:r>
            <a:r>
              <a:rPr lang="en-US" altLang="zh-CN" dirty="0"/>
              <a:t>DOM</a:t>
            </a:r>
            <a:r>
              <a:rPr lang="zh-CN" altLang="en-US" dirty="0"/>
              <a:t>树中可⻅元素的⼏何位置，我们把这个计算过程叫做布局。</a:t>
            </a:r>
            <a:r>
              <a:rPr lang="en-US" altLang="zh-CN" dirty="0"/>
              <a:t>Chrome</a:t>
            </a:r>
            <a:r>
              <a:rPr lang="zh-CN" altLang="en-US" dirty="0"/>
              <a:t>在布局阶段需要完成两个任务：创建布局树和布局计算。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1</a:t>
            </a:r>
            <a:r>
              <a:rPr lang="zh-CN" altLang="en-US" b="1" dirty="0"/>
              <a:t>、</a:t>
            </a:r>
            <a:r>
              <a:rPr lang="zh-CN" altLang="en-US" dirty="0"/>
              <a:t>创建布局树。从布局树构造过程⽰意图可以看出，</a:t>
            </a:r>
            <a:r>
              <a:rPr lang="en-US" altLang="zh-CN" dirty="0"/>
              <a:t>DOM</a:t>
            </a:r>
            <a:r>
              <a:rPr lang="zh-CN" altLang="en-US" dirty="0"/>
              <a:t>树中所有不可⻅的节点都没有包含到布局树中。为了构建布局树，浏览器⼤体上完成了下⾯这些⼯作：</a:t>
            </a:r>
            <a:r>
              <a:rPr lang="en-US" altLang="zh-CN" dirty="0"/>
              <a:t>1</a:t>
            </a:r>
            <a:r>
              <a:rPr lang="zh-CN" altLang="en-US" dirty="0"/>
              <a:t>、遍历</a:t>
            </a:r>
            <a:r>
              <a:rPr lang="en-US" altLang="zh-CN" dirty="0"/>
              <a:t>DOM</a:t>
            </a:r>
            <a:r>
              <a:rPr lang="zh-CN" altLang="en-US" dirty="0"/>
              <a:t>树中的所有可⻅节点，并把这些节点加到布局中； </a:t>
            </a:r>
            <a:r>
              <a:rPr lang="en-US" altLang="zh-CN" dirty="0"/>
              <a:t>2</a:t>
            </a:r>
            <a:r>
              <a:rPr lang="zh-CN" altLang="en-US" dirty="0"/>
              <a:t>、⽽不可⻅的节点会被布局树忽略掉，如</a:t>
            </a:r>
            <a:r>
              <a:rPr lang="en-US" altLang="zh-CN" dirty="0"/>
              <a:t>head</a:t>
            </a:r>
            <a:r>
              <a:rPr lang="zh-CN" altLang="en-US" dirty="0"/>
              <a:t>标签下⾯的全部内容，再⽐如</a:t>
            </a:r>
            <a:r>
              <a:rPr lang="en-US" altLang="zh-CN" dirty="0" err="1"/>
              <a:t>body.p.span</a:t>
            </a:r>
            <a:r>
              <a:rPr lang="zh-CN" altLang="en-US" dirty="0"/>
              <a:t>这个元 素，因为它的属性包含 </a:t>
            </a:r>
            <a:r>
              <a:rPr lang="en-US" altLang="zh-CN" dirty="0" err="1"/>
              <a:t>dispaly:none</a:t>
            </a:r>
            <a:r>
              <a:rPr lang="zh-CN" altLang="en-US" dirty="0"/>
              <a:t>，所以这个元素也没有被包进布局树。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2</a:t>
            </a:r>
            <a:r>
              <a:rPr lang="zh-CN" altLang="en-US" b="1" dirty="0"/>
              <a:t>、</a:t>
            </a:r>
            <a:r>
              <a:rPr lang="zh-CN" altLang="en-US" dirty="0"/>
              <a:t>布局计算。现在我们有了⼀棵完整的布局树。那么接下来，就要计算布局树节点的坐标位置了。布局的计算过程⾮常复杂，所以先跳过。</a:t>
            </a:r>
            <a:endParaRPr lang="en-US" altLang="zh-CN" b="1"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470860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 </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 </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）重定向（</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）相应数据类型处理。</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3</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b="1" dirty="0"/>
              <a:t>准备渲染进程。</a:t>
            </a:r>
            <a:r>
              <a:rPr lang="en-US" altLang="zh-CN" b="1" dirty="0"/>
              <a:t>4</a:t>
            </a:r>
            <a:r>
              <a:rPr lang="zh-CN" altLang="en-US" b="1" dirty="0"/>
              <a:t>、提交⽂档。</a:t>
            </a:r>
            <a:r>
              <a:rPr lang="en-US" altLang="zh-CN" b="1" dirty="0"/>
              <a:t>5</a:t>
            </a:r>
            <a:r>
              <a:rPr lang="zh-CN" altLang="en-US" b="1" dirty="0"/>
              <a:t>、渲染阶段</a:t>
            </a:r>
            <a:r>
              <a:rPr lang="en-US" altLang="zh-CN" b="1" dirty="0"/>
              <a:t> </a:t>
            </a:r>
            <a:r>
              <a:rPr lang="en-US" altLang="zh-CN" b="0" dirty="0"/>
              <a:t>-- 5.1 </a:t>
            </a:r>
            <a:r>
              <a:rPr lang="zh-CN" altLang="en-US" b="0" dirty="0"/>
              <a:t>构建</a:t>
            </a:r>
            <a:r>
              <a:rPr lang="en-US" altLang="zh-CN" b="0" dirty="0"/>
              <a:t>DOM</a:t>
            </a:r>
            <a:r>
              <a:rPr lang="zh-CN" altLang="en-US" b="0" dirty="0"/>
              <a:t>树</a:t>
            </a:r>
            <a:r>
              <a:rPr lang="zh-CN" altLang="en-US" b="1" dirty="0"/>
              <a:t>。</a:t>
            </a:r>
            <a:r>
              <a:rPr lang="en-US" altLang="zh-CN" b="0" dirty="0"/>
              <a:t>5.2 </a:t>
            </a:r>
            <a:r>
              <a:rPr lang="zh-CN" altLang="en-US" b="0" dirty="0"/>
              <a:t>样式计算。</a:t>
            </a:r>
            <a:r>
              <a:rPr lang="en-US" altLang="zh-CN" b="0" dirty="0"/>
              <a:t>5.3</a:t>
            </a:r>
            <a:r>
              <a:rPr lang="zh-CN" altLang="en-US" b="0" dirty="0"/>
              <a:t>布局阶段。</a:t>
            </a:r>
            <a:r>
              <a:rPr lang="en-US" altLang="zh-CN" b="0" dirty="0"/>
              <a:t>5.4 </a:t>
            </a:r>
            <a:r>
              <a:rPr lang="zh-CN" altLang="en-US" b="0" dirty="0"/>
              <a:t>分层</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HTML⻚⾯</a:t>
            </a:r>
            <a:r>
              <a:rPr lang="zh-CN" altLang="en-US" dirty="0"/>
              <a:t>内容被提交给渲染引擎之后，渲染引擎⾸ 先将</a:t>
            </a:r>
            <a:r>
              <a:rPr lang="en-US" altLang="zh-CN" dirty="0"/>
              <a:t>HTML</a:t>
            </a:r>
            <a:r>
              <a:rPr lang="zh-CN" altLang="en-US" dirty="0"/>
              <a:t>解析为浏览器可以理解的</a:t>
            </a:r>
            <a:r>
              <a:rPr lang="en-US" altLang="zh-CN" dirty="0"/>
              <a:t>DOM</a:t>
            </a:r>
            <a:r>
              <a:rPr lang="zh-CN" altLang="en-US" dirty="0"/>
              <a:t>；然后根据</a:t>
            </a:r>
            <a:r>
              <a:rPr lang="en-US" altLang="zh-CN" dirty="0"/>
              <a:t>CSS</a:t>
            </a:r>
            <a:r>
              <a:rPr lang="zh-CN" altLang="en-US" dirty="0"/>
              <a:t>样式表，计算出</a:t>
            </a:r>
            <a:r>
              <a:rPr lang="en-US" altLang="zh-CN" dirty="0"/>
              <a:t>DOM</a:t>
            </a:r>
            <a:r>
              <a:rPr lang="zh-CN" altLang="en-US" dirty="0"/>
              <a:t>树所有节点的样式；接着⼜计 算每个元素的⼏何坐标位置，并将这些信息保存在布局树中。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现在我们有了布局树，⽽且每个元素的具体位置信息都计算出来了，那么接下来是不是就要开始着⼿绘制⻚⾯了？</a:t>
            </a:r>
            <a:r>
              <a:rPr lang="en-US" altLang="zh-CN" dirty="0"/>
              <a:t>-- </a:t>
            </a:r>
            <a:r>
              <a:rPr lang="zh-CN" altLang="en-US" dirty="0"/>
              <a:t>不是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a:t>
            </a:r>
            <a:r>
              <a:rPr lang="zh-CN" altLang="en-US" dirty="0"/>
              <a:t>浏览器的⻚⾯实际上被分成了很多图层，这些图层叠加后合成了最终的⻚⾯。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zh-CN" altLang="en-US" dirty="0"/>
              <a:t>那么需要满⾜什么条件，渲染引擎才会为特定的节点创建新的层呢？通常满⾜下⾯两点中任意⼀点的元素就可以被提升为单独的⼀个图层。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1</a:t>
            </a:r>
            <a:r>
              <a:rPr lang="zh-CN" altLang="en-US" b="1" dirty="0"/>
              <a:t>、（</a:t>
            </a:r>
            <a:r>
              <a:rPr lang="zh-CN" altLang="en-US" dirty="0"/>
              <a:t>层叠上下⽂属性</a:t>
            </a:r>
            <a:r>
              <a:rPr lang="zh-CN" altLang="en-US" b="1" dirty="0"/>
              <a:t>）</a:t>
            </a:r>
            <a:r>
              <a:rPr lang="zh-CN" altLang="en-US" dirty="0"/>
              <a:t>⻚⾯是个⼆维平⾯，但是层叠上下⽂能够让</a:t>
            </a:r>
            <a:r>
              <a:rPr lang="en-US" altLang="zh-CN" dirty="0"/>
              <a:t>HTML</a:t>
            </a:r>
            <a:r>
              <a:rPr lang="zh-CN" altLang="en-US" dirty="0"/>
              <a:t>元素具有三维概念，这些</a:t>
            </a:r>
            <a:r>
              <a:rPr lang="en-US" altLang="zh-CN" dirty="0"/>
              <a:t>HTML</a:t>
            </a:r>
            <a:r>
              <a:rPr lang="zh-CN" altLang="en-US" dirty="0"/>
              <a:t>元素按照⾃⾝属性的优先 级分布在垂直于这个⼆维平⾯的</a:t>
            </a:r>
            <a:r>
              <a:rPr lang="en-US" altLang="zh-CN" dirty="0"/>
              <a:t>z</a:t>
            </a:r>
            <a:r>
              <a:rPr lang="zh-CN" altLang="en-US" dirty="0"/>
              <a:t>轴上。明确定位属性的元素、定义透明属性的元素、使⽤</a:t>
            </a:r>
            <a:r>
              <a:rPr lang="en-US" altLang="zh-CN" dirty="0"/>
              <a:t>CSS</a:t>
            </a:r>
            <a:r>
              <a:rPr lang="zh-CN" altLang="en-US" dirty="0"/>
              <a:t>滤镜的元素等，都拥有层叠上下⽂属性。</a:t>
            </a:r>
            <a:r>
              <a:rPr lang="en-US" altLang="zh-CN" dirty="0"/>
              <a:t>【</a:t>
            </a:r>
            <a:r>
              <a:rPr lang="zh-CN" altLang="en-US" dirty="0"/>
              <a:t>这里涉及到了层叠上下文，可以参考一下</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2</a:t>
            </a:r>
            <a:r>
              <a:rPr lang="zh-CN" altLang="en-US" b="1" dirty="0"/>
              <a:t>、</a:t>
            </a:r>
            <a:r>
              <a:rPr lang="zh-CN" altLang="en-US" dirty="0">
                <a:solidFill>
                  <a:schemeClr val="tx1">
                    <a:lumMod val="65000"/>
                    <a:lumOff val="35000"/>
                  </a:schemeClr>
                </a:solidFill>
              </a:rPr>
              <a:t>需要剪裁（</a:t>
            </a:r>
            <a:r>
              <a:rPr lang="en-US" altLang="zh-CN" dirty="0">
                <a:solidFill>
                  <a:schemeClr val="tx1">
                    <a:lumMod val="65000"/>
                    <a:lumOff val="35000"/>
                  </a:schemeClr>
                </a:solidFill>
              </a:rPr>
              <a:t>clip</a:t>
            </a:r>
            <a:r>
              <a:rPr lang="zh-CN" altLang="en-US" dirty="0">
                <a:solidFill>
                  <a:schemeClr val="tx1">
                    <a:lumMod val="65000"/>
                    <a:lumOff val="35000"/>
                  </a:schemeClr>
                </a:solidFill>
              </a:rPr>
              <a:t>）的地⽅也会被创建为图层。例如：</a:t>
            </a:r>
            <a:r>
              <a:rPr lang="zh-CN" altLang="en-US" dirty="0"/>
              <a:t>把</a:t>
            </a:r>
            <a:r>
              <a:rPr lang="en-US" altLang="zh-CN" dirty="0"/>
              <a:t>div</a:t>
            </a:r>
            <a:r>
              <a:rPr lang="zh-CN" altLang="en-US" dirty="0"/>
              <a:t>的⼤⼩限定为</a:t>
            </a:r>
            <a:r>
              <a:rPr lang="en-US" altLang="zh-CN" dirty="0"/>
              <a:t>200 * 200</a:t>
            </a:r>
            <a:r>
              <a:rPr lang="zh-CN" altLang="en-US" dirty="0"/>
              <a:t>像素，⽽</a:t>
            </a:r>
            <a:r>
              <a:rPr lang="en-US" altLang="zh-CN" dirty="0"/>
              <a:t>div⾥⾯</a:t>
            </a:r>
            <a:r>
              <a:rPr lang="zh-CN" altLang="en-US" dirty="0"/>
              <a:t>的⽂字内容⽐较多，⽂字所显⽰的区域肯定会超出 </a:t>
            </a:r>
            <a:r>
              <a:rPr lang="en-US" altLang="zh-CN" dirty="0"/>
              <a:t>200 * 200</a:t>
            </a:r>
            <a:r>
              <a:rPr lang="zh-CN" altLang="en-US" dirty="0"/>
              <a:t>的⾯积，这时候就产⽣了剪裁，渲染引擎会把裁剪⽂字内容的⼀部分⽤于显⽰在</a:t>
            </a:r>
            <a:r>
              <a:rPr lang="en-US" altLang="zh-CN" dirty="0"/>
              <a:t>div</a:t>
            </a:r>
            <a:r>
              <a:rPr lang="zh-CN" altLang="en-US" dirty="0"/>
              <a:t>区域。出现这种裁剪情况的时候，渲染引擎会为⽂字部分单独创建⼀个层，如果出现滚动条，滚动条也会被提升为 单独的层。</a:t>
            </a:r>
            <a:endParaRPr lang="en-US" altLang="zh-CN" b="1"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3125850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 </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 </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）重定向（</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）相应数据类型处理。</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3</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b="1" dirty="0"/>
              <a:t>准备渲染进程。</a:t>
            </a:r>
            <a:r>
              <a:rPr lang="en-US" altLang="zh-CN" b="1" dirty="0"/>
              <a:t>4</a:t>
            </a:r>
            <a:r>
              <a:rPr lang="zh-CN" altLang="en-US" b="1" dirty="0"/>
              <a:t>、提交⽂档。</a:t>
            </a:r>
            <a:r>
              <a:rPr lang="en-US" altLang="zh-CN" b="1" dirty="0"/>
              <a:t>5</a:t>
            </a:r>
            <a:r>
              <a:rPr lang="zh-CN" altLang="en-US" b="1" dirty="0"/>
              <a:t>、渲染阶段</a:t>
            </a:r>
            <a:r>
              <a:rPr lang="en-US" altLang="zh-CN" b="1" dirty="0"/>
              <a:t> </a:t>
            </a:r>
            <a:r>
              <a:rPr lang="en-US" altLang="zh-CN" b="0" dirty="0"/>
              <a:t>-- 5.1 </a:t>
            </a:r>
            <a:r>
              <a:rPr lang="zh-CN" altLang="en-US" b="0" dirty="0"/>
              <a:t>构建</a:t>
            </a:r>
            <a:r>
              <a:rPr lang="en-US" altLang="zh-CN" b="0" dirty="0"/>
              <a:t>DOM</a:t>
            </a:r>
            <a:r>
              <a:rPr lang="zh-CN" altLang="en-US" b="0" dirty="0"/>
              <a:t>树</a:t>
            </a:r>
            <a:r>
              <a:rPr lang="zh-CN" altLang="en-US" b="1" dirty="0"/>
              <a:t>。</a:t>
            </a:r>
            <a:r>
              <a:rPr lang="en-US" altLang="zh-CN" b="0" dirty="0"/>
              <a:t>5.2 </a:t>
            </a:r>
            <a:r>
              <a:rPr lang="zh-CN" altLang="en-US" b="0" dirty="0"/>
              <a:t>样式计算。</a:t>
            </a:r>
            <a:r>
              <a:rPr lang="en-US" altLang="zh-CN" b="0" dirty="0"/>
              <a:t>5.3</a:t>
            </a:r>
            <a:r>
              <a:rPr lang="zh-CN" altLang="en-US" b="0" dirty="0"/>
              <a:t>布局阶段。</a:t>
            </a:r>
            <a:r>
              <a:rPr lang="en-US" altLang="zh-CN" b="0" dirty="0"/>
              <a:t>5.4 </a:t>
            </a:r>
            <a:r>
              <a:rPr lang="zh-CN" altLang="en-US" b="0" dirty="0"/>
              <a:t>分层。</a:t>
            </a:r>
            <a:r>
              <a:rPr lang="en-US" altLang="zh-CN" b="0" dirty="0"/>
              <a:t>5.5 </a:t>
            </a:r>
            <a:r>
              <a:rPr lang="zh-CN" altLang="en-US" b="0" dirty="0"/>
              <a:t>图层绘制</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在完成图层树的构建之后，渲染引擎会对图层树中的每个图层进⾏绘制，那么接下来我们看看渲染引擎是怎么实现图层绘制的？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84628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 </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 </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）重定向（</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）相应数据类型处理。</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3</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b="1" dirty="0"/>
              <a:t>准备渲染进程。</a:t>
            </a:r>
            <a:r>
              <a:rPr lang="en-US" altLang="zh-CN" b="1" dirty="0"/>
              <a:t>4</a:t>
            </a:r>
            <a:r>
              <a:rPr lang="zh-CN" altLang="en-US" b="1" dirty="0"/>
              <a:t>、提交⽂档。</a:t>
            </a:r>
            <a:r>
              <a:rPr lang="en-US" altLang="zh-CN" b="1" dirty="0"/>
              <a:t>5</a:t>
            </a:r>
            <a:r>
              <a:rPr lang="zh-CN" altLang="en-US" b="1" dirty="0"/>
              <a:t>、渲染阶段</a:t>
            </a:r>
            <a:r>
              <a:rPr lang="en-US" altLang="zh-CN" b="1" dirty="0"/>
              <a:t> </a:t>
            </a:r>
            <a:r>
              <a:rPr lang="en-US" altLang="zh-CN" b="0" dirty="0"/>
              <a:t>-- 5.1 </a:t>
            </a:r>
            <a:r>
              <a:rPr lang="zh-CN" altLang="en-US" b="0" dirty="0"/>
              <a:t>构建</a:t>
            </a:r>
            <a:r>
              <a:rPr lang="en-US" altLang="zh-CN" b="0" dirty="0"/>
              <a:t>DOM</a:t>
            </a:r>
            <a:r>
              <a:rPr lang="zh-CN" altLang="en-US" b="0" dirty="0"/>
              <a:t>树</a:t>
            </a:r>
            <a:r>
              <a:rPr lang="zh-CN" altLang="en-US" b="1" dirty="0"/>
              <a:t>。</a:t>
            </a:r>
            <a:r>
              <a:rPr lang="en-US" altLang="zh-CN" b="0" dirty="0"/>
              <a:t>5.2 </a:t>
            </a:r>
            <a:r>
              <a:rPr lang="zh-CN" altLang="en-US" b="0" dirty="0"/>
              <a:t>样式计算。</a:t>
            </a:r>
            <a:r>
              <a:rPr lang="en-US" altLang="zh-CN" b="0" dirty="0"/>
              <a:t>5.3</a:t>
            </a:r>
            <a:r>
              <a:rPr lang="zh-CN" altLang="en-US" b="0" dirty="0"/>
              <a:t>布局阶段。</a:t>
            </a:r>
            <a:r>
              <a:rPr lang="en-US" altLang="zh-CN" b="0" dirty="0"/>
              <a:t>5.4 </a:t>
            </a:r>
            <a:r>
              <a:rPr lang="zh-CN" altLang="en-US" b="0" dirty="0"/>
              <a:t>分层。</a:t>
            </a:r>
            <a:r>
              <a:rPr lang="en-US" altLang="zh-CN" b="0" dirty="0"/>
              <a:t>5.5 </a:t>
            </a:r>
            <a:r>
              <a:rPr lang="zh-CN" altLang="en-US" b="0" dirty="0"/>
              <a:t>图层绘制。</a:t>
            </a:r>
            <a:r>
              <a:rPr lang="en-US" altLang="zh-CN" b="0" dirty="0"/>
              <a:t>5.6 </a:t>
            </a:r>
            <a:r>
              <a:rPr lang="zh-CN" altLang="en-US" b="0" dirty="0"/>
              <a:t>栅格化操作。</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绘制列表只是⽤来记录绘制顺序和绘制指令的列表，⽽实际上绘制操作是由渲染引擎中的合成线程来完成的。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1</a:t>
            </a:r>
            <a:r>
              <a:rPr lang="zh-CN" altLang="en-US" b="0" dirty="0"/>
              <a:t>、</a:t>
            </a:r>
            <a:r>
              <a:rPr lang="en-US" altLang="zh-CN" b="0" dirty="0"/>
              <a:t>2</a:t>
            </a:r>
            <a:r>
              <a:rPr lang="zh-CN" altLang="en-US" b="0" dirty="0"/>
              <a:t>、</a:t>
            </a:r>
            <a:r>
              <a:rPr lang="en-US" altLang="zh-CN"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3</a:t>
            </a:r>
            <a:r>
              <a:rPr lang="zh-CN" altLang="en-US" b="0" dirty="0"/>
              <a:t>、</a:t>
            </a:r>
            <a:r>
              <a:rPr lang="zh-CN" altLang="en-US" dirty="0"/>
              <a:t>通常，栅格化过程都会使⽤</a:t>
            </a:r>
            <a:r>
              <a:rPr lang="en-US" altLang="zh-CN" dirty="0"/>
              <a:t>GPU</a:t>
            </a:r>
            <a:r>
              <a:rPr lang="zh-CN" altLang="en-US" dirty="0"/>
              <a:t>来加速⽣成，使⽤</a:t>
            </a:r>
            <a:r>
              <a:rPr lang="en-US" altLang="zh-CN" dirty="0"/>
              <a:t>GPU⽣</a:t>
            </a:r>
            <a:r>
              <a:rPr lang="zh-CN" altLang="en-US" dirty="0"/>
              <a:t>成位图的过程叫快速栅格化，或者</a:t>
            </a:r>
            <a:r>
              <a:rPr lang="en-US" altLang="zh-CN" dirty="0"/>
              <a:t>GPU</a:t>
            </a:r>
            <a:r>
              <a:rPr lang="zh-CN" altLang="en-US" dirty="0"/>
              <a:t>栅格化，⽣成的位图被保存在</a:t>
            </a:r>
            <a:r>
              <a:rPr lang="en-US" altLang="zh-CN" dirty="0"/>
              <a:t>GPU</a:t>
            </a:r>
            <a:r>
              <a:rPr lang="zh-CN" altLang="en-US" dirty="0"/>
              <a:t>内存中。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a:t>
            </a:r>
            <a:r>
              <a:rPr lang="en-US" altLang="zh-CN" dirty="0"/>
              <a:t>GPU</a:t>
            </a:r>
            <a:r>
              <a:rPr lang="zh-CN" altLang="en-US" dirty="0"/>
              <a:t>栅格化图中可以看出，渲染进程把⽣成图块的指令发送给</a:t>
            </a:r>
            <a:r>
              <a:rPr lang="en-US" altLang="zh-CN" dirty="0"/>
              <a:t>GPU</a:t>
            </a:r>
            <a:r>
              <a:rPr lang="zh-CN" altLang="en-US" dirty="0"/>
              <a:t>，然后在</a:t>
            </a:r>
            <a:r>
              <a:rPr lang="en-US" altLang="zh-CN" dirty="0"/>
              <a:t>GPU</a:t>
            </a:r>
            <a:r>
              <a:rPr lang="zh-CN" altLang="en-US" dirty="0"/>
              <a:t>中执⾏⽣成图块的位图，并保存在 </a:t>
            </a:r>
            <a:r>
              <a:rPr lang="en-US" altLang="zh-CN" dirty="0"/>
              <a:t>GPU</a:t>
            </a:r>
            <a:r>
              <a:rPr lang="zh-CN" altLang="en-US" dirty="0"/>
              <a:t>的内存中。</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420142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 </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 </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）重定向（</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）相应数据类型处理。</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3</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b="1" dirty="0"/>
              <a:t>准备渲染进程。</a:t>
            </a:r>
            <a:r>
              <a:rPr lang="en-US" altLang="zh-CN" b="1" dirty="0"/>
              <a:t>4</a:t>
            </a:r>
            <a:r>
              <a:rPr lang="zh-CN" altLang="en-US" b="1" dirty="0"/>
              <a:t>、提交⽂档。</a:t>
            </a:r>
            <a:r>
              <a:rPr lang="en-US" altLang="zh-CN" b="1" dirty="0"/>
              <a:t>5</a:t>
            </a:r>
            <a:r>
              <a:rPr lang="zh-CN" altLang="en-US" b="1" dirty="0"/>
              <a:t>、渲染阶段</a:t>
            </a:r>
            <a:r>
              <a:rPr lang="en-US" altLang="zh-CN" b="1" dirty="0"/>
              <a:t> </a:t>
            </a:r>
            <a:r>
              <a:rPr lang="en-US" altLang="zh-CN" b="0" dirty="0"/>
              <a:t>-- 5.1 </a:t>
            </a:r>
            <a:r>
              <a:rPr lang="zh-CN" altLang="en-US" b="0" dirty="0"/>
              <a:t>构建</a:t>
            </a:r>
            <a:r>
              <a:rPr lang="en-US" altLang="zh-CN" b="0" dirty="0"/>
              <a:t>DOM</a:t>
            </a:r>
            <a:r>
              <a:rPr lang="zh-CN" altLang="en-US" b="0" dirty="0"/>
              <a:t>树</a:t>
            </a:r>
            <a:r>
              <a:rPr lang="zh-CN" altLang="en-US" b="1" dirty="0"/>
              <a:t>。</a:t>
            </a:r>
            <a:r>
              <a:rPr lang="en-US" altLang="zh-CN" b="0" dirty="0"/>
              <a:t>5.2 </a:t>
            </a:r>
            <a:r>
              <a:rPr lang="zh-CN" altLang="en-US" b="0" dirty="0"/>
              <a:t>样式计算。</a:t>
            </a:r>
            <a:r>
              <a:rPr lang="en-US" altLang="zh-CN" b="0" dirty="0"/>
              <a:t>5.3</a:t>
            </a:r>
            <a:r>
              <a:rPr lang="zh-CN" altLang="en-US" b="0" dirty="0"/>
              <a:t>布局阶段。</a:t>
            </a:r>
            <a:r>
              <a:rPr lang="en-US" altLang="zh-CN" b="0" dirty="0"/>
              <a:t>5.4 </a:t>
            </a:r>
            <a:r>
              <a:rPr lang="zh-CN" altLang="en-US" b="0" dirty="0"/>
              <a:t>分层。</a:t>
            </a:r>
            <a:r>
              <a:rPr lang="en-US" altLang="zh-CN" b="0" dirty="0"/>
              <a:t>5.5 </a:t>
            </a:r>
            <a:r>
              <a:rPr lang="zh-CN" altLang="en-US" b="0" dirty="0"/>
              <a:t>图层绘制。</a:t>
            </a:r>
            <a:r>
              <a:rPr lang="en-US" altLang="zh-CN" b="0" dirty="0"/>
              <a:t>5.6 </a:t>
            </a:r>
            <a:r>
              <a:rPr lang="zh-CN" altLang="en-US" b="0" dirty="0"/>
              <a:t>栅格化操作。</a:t>
            </a:r>
            <a:r>
              <a:rPr lang="en-US" altLang="zh-CN" b="0" dirty="0"/>
              <a:t>5.7 </a:t>
            </a:r>
            <a:r>
              <a:rPr lang="zh-CN" altLang="en-US" b="0" dirty="0"/>
              <a:t>合成和显示</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到这⾥，经过这⼀系列的阶段，编写好的</a:t>
            </a:r>
            <a:r>
              <a:rPr lang="en-US" altLang="zh-CN" dirty="0"/>
              <a:t>HTML</a:t>
            </a:r>
            <a:r>
              <a:rPr lang="zh-CN" altLang="en-US" dirty="0"/>
              <a:t>、</a:t>
            </a:r>
            <a:r>
              <a:rPr lang="en-US" altLang="zh-CN" dirty="0"/>
              <a:t>CSS</a:t>
            </a:r>
            <a:r>
              <a:rPr lang="zh-CN" altLang="en-US" dirty="0"/>
              <a:t>、</a:t>
            </a:r>
            <a:r>
              <a:rPr lang="en-US" altLang="zh-CN" dirty="0"/>
              <a:t>JavaScript</a:t>
            </a:r>
            <a:r>
              <a:rPr lang="zh-CN" altLang="en-US" dirty="0"/>
              <a:t>等⽂件，经过浏览器就会显⽰出漂亮的⻚⾯了。</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4079451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 </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 </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）重定向（</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）相应数据类型处理。</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3</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b="1" dirty="0"/>
              <a:t>准备渲染进程。</a:t>
            </a:r>
            <a:r>
              <a:rPr lang="en-US" altLang="zh-CN" b="1" dirty="0"/>
              <a:t>4</a:t>
            </a:r>
            <a:r>
              <a:rPr lang="zh-CN" altLang="en-US" b="1" dirty="0"/>
              <a:t>、提交⽂档。</a:t>
            </a:r>
            <a:r>
              <a:rPr lang="en-US" altLang="zh-CN" b="1" dirty="0"/>
              <a:t>5</a:t>
            </a:r>
            <a:r>
              <a:rPr lang="zh-CN" altLang="en-US" b="1" dirty="0"/>
              <a:t>、渲染阶段</a:t>
            </a:r>
            <a:r>
              <a:rPr lang="en-US" altLang="zh-CN" b="1" dirty="0"/>
              <a:t> </a:t>
            </a:r>
            <a:r>
              <a:rPr lang="en-US" altLang="zh-CN" b="0" dirty="0"/>
              <a:t>-- 5.1 </a:t>
            </a:r>
            <a:r>
              <a:rPr lang="zh-CN" altLang="en-US" b="0" dirty="0"/>
              <a:t>构建</a:t>
            </a:r>
            <a:r>
              <a:rPr lang="en-US" altLang="zh-CN" b="0" dirty="0"/>
              <a:t>DOM</a:t>
            </a:r>
            <a:r>
              <a:rPr lang="zh-CN" altLang="en-US" b="0" dirty="0"/>
              <a:t>树</a:t>
            </a:r>
            <a:r>
              <a:rPr lang="zh-CN" altLang="en-US" b="1" dirty="0"/>
              <a:t>。</a:t>
            </a:r>
            <a:r>
              <a:rPr lang="en-US" altLang="zh-CN" b="0" dirty="0"/>
              <a:t>5.2 </a:t>
            </a:r>
            <a:r>
              <a:rPr lang="zh-CN" altLang="en-US" b="0" dirty="0"/>
              <a:t>样式计算。</a:t>
            </a:r>
            <a:r>
              <a:rPr lang="en-US" altLang="zh-CN" b="0" dirty="0"/>
              <a:t>5.3</a:t>
            </a:r>
            <a:r>
              <a:rPr lang="zh-CN" altLang="en-US" b="0" dirty="0"/>
              <a:t>布局阶段。</a:t>
            </a:r>
            <a:r>
              <a:rPr lang="en-US" altLang="zh-CN" b="0" dirty="0"/>
              <a:t>5.4 </a:t>
            </a:r>
            <a:r>
              <a:rPr lang="zh-CN" altLang="en-US" b="0" dirty="0"/>
              <a:t>分层。</a:t>
            </a:r>
            <a:r>
              <a:rPr lang="en-US" altLang="zh-CN" b="0" dirty="0"/>
              <a:t>5.5 </a:t>
            </a:r>
            <a:r>
              <a:rPr lang="zh-CN" altLang="en-US" b="0" dirty="0"/>
              <a:t>图层绘制。</a:t>
            </a:r>
            <a:r>
              <a:rPr lang="en-US" altLang="zh-CN" b="0" dirty="0"/>
              <a:t>5.6 </a:t>
            </a:r>
            <a:r>
              <a:rPr lang="zh-CN" altLang="en-US" b="0" dirty="0"/>
              <a:t>栅格化操作。</a:t>
            </a:r>
            <a:r>
              <a:rPr lang="en-US" altLang="zh-CN" b="0" dirty="0"/>
              <a:t>5.7 </a:t>
            </a:r>
            <a:r>
              <a:rPr lang="zh-CN" altLang="en-US" b="0" dirty="0"/>
              <a:t>合成和显示</a:t>
            </a:r>
            <a:endParaRPr lang="en-US" altLang="zh-CN" b="1"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3763029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接下来我们就从</a:t>
            </a:r>
            <a:r>
              <a:rPr lang="en-US" altLang="zh-CN" dirty="0"/>
              <a:t>Chrome</a:t>
            </a:r>
            <a:r>
              <a:rPr lang="zh-CN" altLang="en-US" dirty="0"/>
              <a:t>进程架构的视⻆，分析下浏览器的进化史。它主要分为了单进程和多进程。首先先来看一下单进程浏览器时代。</a:t>
            </a:r>
            <a:endParaRPr lang="en-US" altLang="zh-CN" dirty="0"/>
          </a:p>
          <a:p>
            <a:r>
              <a:rPr lang="zh-CN" altLang="en-US" dirty="0"/>
              <a:t>这个图简单描述了单进程浏览器架构的构成</a:t>
            </a:r>
            <a:endParaRPr lang="en-US" altLang="zh-CN" dirty="0"/>
          </a:p>
          <a:p>
            <a:r>
              <a:rPr lang="zh-CN" altLang="en-US" dirty="0"/>
              <a:t>单进程浏览器是指浏览器的所有功能模块都是运⾏在同⼀个进程⾥。这些模块包含了⽹络、插件、</a:t>
            </a:r>
            <a:r>
              <a:rPr lang="en-US" altLang="zh-CN" dirty="0"/>
              <a:t>JavaScript</a:t>
            </a:r>
            <a:r>
              <a:rPr lang="zh-CN" altLang="en-US" dirty="0"/>
              <a:t>运⾏环境、渲染引擎和⻚⾯等。</a:t>
            </a:r>
            <a:r>
              <a:rPr lang="en-US" altLang="zh-CN" dirty="0"/>
              <a:t>   </a:t>
            </a:r>
            <a:r>
              <a:rPr lang="zh-CN" altLang="en-US" dirty="0"/>
              <a:t>早在</a:t>
            </a:r>
            <a:r>
              <a:rPr lang="en-US" altLang="zh-CN" dirty="0"/>
              <a:t>2007</a:t>
            </a:r>
            <a:r>
              <a:rPr lang="zh-CN" altLang="en-US" dirty="0"/>
              <a:t>年之前，市⾯上浏览器都是单进程的。</a:t>
            </a:r>
            <a:endParaRPr lang="en-US" altLang="zh-CN" dirty="0"/>
          </a:p>
          <a:p>
            <a:r>
              <a:rPr lang="zh-CN" altLang="en-US" dirty="0"/>
              <a:t>在使用这样的单进程浏览器会给我们带来哪些问题呢？</a:t>
            </a:r>
            <a:br>
              <a:rPr lang="en-US" altLang="zh-CN" dirty="0"/>
            </a:br>
            <a:r>
              <a:rPr lang="en-US" altLang="zh-CN" dirty="0"/>
              <a:t>【</a:t>
            </a:r>
            <a:r>
              <a:rPr lang="zh-CN" altLang="en-US" dirty="0"/>
              <a:t>问题</a:t>
            </a:r>
            <a:r>
              <a:rPr lang="en-US" altLang="zh-CN" dirty="0"/>
              <a:t>1】</a:t>
            </a:r>
            <a:r>
              <a:rPr lang="zh-CN" altLang="en-US" dirty="0"/>
              <a:t>：不稳定  </a:t>
            </a:r>
            <a:r>
              <a:rPr lang="en-US" altLang="zh-CN" dirty="0">
                <a:sym typeface="Wingdings" panose="05000000000000000000" pitchFamily="2" charset="2"/>
              </a:rPr>
              <a:t>-&gt; 1</a:t>
            </a:r>
            <a:r>
              <a:rPr lang="zh-CN" altLang="en-US" dirty="0">
                <a:sym typeface="Wingdings" panose="05000000000000000000" pitchFamily="2" charset="2"/>
              </a:rPr>
              <a:t>、插件。比如</a:t>
            </a:r>
            <a:r>
              <a:rPr lang="en-US" altLang="zh-CN" dirty="0">
                <a:sym typeface="Wingdings" panose="05000000000000000000" pitchFamily="2" charset="2"/>
              </a:rPr>
              <a:t>Web</a:t>
            </a:r>
            <a:r>
              <a:rPr lang="zh-CN" altLang="en-US" dirty="0">
                <a:sym typeface="Wingdings" panose="05000000000000000000" pitchFamily="2" charset="2"/>
              </a:rPr>
              <a:t>视频、</a:t>
            </a:r>
            <a:r>
              <a:rPr lang="en-US" altLang="zh-CN" dirty="0">
                <a:sym typeface="Wingdings" panose="05000000000000000000" pitchFamily="2" charset="2"/>
              </a:rPr>
              <a:t>Web</a:t>
            </a:r>
            <a:r>
              <a:rPr lang="zh-CN" altLang="en-US" dirty="0">
                <a:sym typeface="Wingdings" panose="05000000000000000000" pitchFamily="2" charset="2"/>
              </a:rPr>
              <a:t>游戏</a:t>
            </a:r>
            <a:r>
              <a:rPr lang="zh-CN" altLang="en-US" dirty="0"/>
              <a:t>等各种强⼤的功能都需要插件来实现。但是插件是最容易出问题的 模块，并且还运⾏在浏览器进程之中，所以⼀个插件的意外崩溃会引起整个浏览器的崩溃。 </a:t>
            </a:r>
            <a:r>
              <a:rPr lang="en-US" altLang="zh-CN" dirty="0"/>
              <a:t>2</a:t>
            </a:r>
            <a:r>
              <a:rPr lang="zh-CN" altLang="en-US" dirty="0"/>
              <a:t>、渲染引擎模块也是不稳定的，通常⼀些复杂的</a:t>
            </a:r>
            <a:r>
              <a:rPr lang="en-US" altLang="zh-CN" dirty="0"/>
              <a:t>JavaScript</a:t>
            </a:r>
            <a:r>
              <a:rPr lang="zh-CN" altLang="en-US" dirty="0"/>
              <a:t>代码就有可能引起渲染引擎模块的 崩溃。和插件⼀样，渲染引擎的崩溃也会导致整个浏览器的崩溃。</a:t>
            </a:r>
            <a:endParaRPr lang="en-US" altLang="zh-CN" dirty="0"/>
          </a:p>
          <a:p>
            <a:r>
              <a:rPr lang="en-US" altLang="zh-CN" dirty="0"/>
              <a:t>【</a:t>
            </a:r>
            <a:r>
              <a:rPr lang="zh-CN" altLang="en-US" dirty="0"/>
              <a:t>问题</a:t>
            </a:r>
            <a:r>
              <a:rPr lang="en-US" altLang="zh-CN" dirty="0"/>
              <a:t>2】</a:t>
            </a:r>
            <a:r>
              <a:rPr lang="zh-CN" altLang="en-US" dirty="0"/>
              <a:t>：不流畅</a:t>
            </a:r>
            <a:r>
              <a:rPr lang="en-US" altLang="zh-CN" dirty="0"/>
              <a:t> -&gt; </a:t>
            </a:r>
            <a:r>
              <a:rPr lang="zh-CN" altLang="en-US" dirty="0"/>
              <a:t>⽆限循环的脚本，让这个脚本运⾏在⼀个单进程浏览器的⻚⾯⾥。会独占整个线程，这样导致其他运⾏在该线程中的模块就没有机会被执⾏。</a:t>
            </a:r>
            <a:br>
              <a:rPr lang="en-US" altLang="zh-CN" dirty="0"/>
            </a:br>
            <a:r>
              <a:rPr lang="en-US" altLang="zh-CN" dirty="0"/>
              <a:t>【</a:t>
            </a:r>
            <a:r>
              <a:rPr lang="zh-CN" altLang="en-US" dirty="0"/>
              <a:t>问题</a:t>
            </a:r>
            <a:r>
              <a:rPr lang="en-US" altLang="zh-CN" dirty="0"/>
              <a:t>3】</a:t>
            </a:r>
            <a:r>
              <a:rPr lang="zh-CN" altLang="en-US" dirty="0"/>
              <a:t>：不安全 </a:t>
            </a:r>
            <a:r>
              <a:rPr lang="en-US" altLang="zh-CN" dirty="0"/>
              <a:t>-&gt; </a:t>
            </a:r>
            <a:r>
              <a:rPr lang="zh-CN" altLang="en-US" dirty="0"/>
              <a:t>还是拿不稳定因素插件和脚本为例。</a:t>
            </a:r>
            <a:r>
              <a:rPr lang="en-US" altLang="zh-CN" dirty="0"/>
              <a:t>1</a:t>
            </a:r>
            <a:r>
              <a:rPr lang="zh-CN" altLang="en-US" dirty="0"/>
              <a:t>、插件。比如说在线代码编辑器的插件，通过插件可以获取到操作系统的任意资源，当你在⻚⾯运⾏⼀个插件时也 就意味着这个插件能完全操作电脑。如果是个恶意插件，那么它就可以释放病毒、窃取你的账号密码， 引发安全性问题。 </a:t>
            </a:r>
            <a:r>
              <a:rPr lang="en-US" altLang="zh-CN" dirty="0"/>
              <a:t>2</a:t>
            </a:r>
            <a:r>
              <a:rPr lang="zh-CN" altLang="en-US" dirty="0"/>
              <a:t>、页面脚本。通过插件可以获取到操作系统的任意资源，当你在⻚⾯运⾏⼀个插件时也 就意味着这个插件能完全操作你的电脑。如果是个恶意插件，那么它就可以释放病毒、窃取你的账号密码， 引发安全性问题。 </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722441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从图中可以看出，</a:t>
            </a:r>
            <a:r>
              <a:rPr lang="en-US" altLang="zh-CN" dirty="0"/>
              <a:t>Chrome</a:t>
            </a:r>
            <a:r>
              <a:rPr lang="zh-CN" altLang="en-US" dirty="0"/>
              <a:t>的⻚⾯是运⾏在单独的渲染进程中的，同时⻚⾯⾥的插件也是运⾏在单独的插件进程之中，⽽进程之间是通过进程之间的通信机制（</a:t>
            </a:r>
            <a:r>
              <a:rPr lang="en-US" altLang="zh-CN" dirty="0"/>
              <a:t>IPC</a:t>
            </a:r>
            <a:r>
              <a:rPr lang="zh-CN" altLang="en-US" dirty="0"/>
              <a:t>机制）进⾏通信（如图中虚线部分）。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部分不支持的插件：</a:t>
            </a:r>
            <a:r>
              <a:rPr lang="en-US" altLang="zh-CN" b="0" dirty="0">
                <a:solidFill>
                  <a:srgbClr val="333333"/>
                </a:solidFill>
                <a:effectLst/>
                <a:latin typeface="PingFang SC"/>
              </a:rPr>
              <a:t>cookie</a:t>
            </a:r>
            <a:r>
              <a:rPr lang="zh-CN" altLang="en-US" b="0" dirty="0">
                <a:solidFill>
                  <a:srgbClr val="333333"/>
                </a:solidFill>
                <a:effectLst/>
                <a:latin typeface="PingFang SC"/>
              </a:rPr>
              <a:t>插件 </a:t>
            </a:r>
            <a:r>
              <a:rPr lang="en-US" altLang="zh-CN" b="0" dirty="0">
                <a:solidFill>
                  <a:srgbClr val="333333"/>
                </a:solidFill>
                <a:effectLst/>
                <a:latin typeface="PingFang SC"/>
              </a:rPr>
              <a:t>--- </a:t>
            </a:r>
            <a:r>
              <a:rPr lang="zh-CN" altLang="en-US" b="0" dirty="0">
                <a:solidFill>
                  <a:srgbClr val="333333"/>
                </a:solidFill>
                <a:effectLst/>
                <a:latin typeface="PingFang SC"/>
              </a:rPr>
              <a:t>火狐支持，谷歌不支持。。</a:t>
            </a:r>
            <a:r>
              <a:rPr lang="en-US" altLang="zh-CN" b="0" i="0" dirty="0">
                <a:solidFill>
                  <a:srgbClr val="333333"/>
                </a:solidFill>
                <a:effectLst/>
                <a:latin typeface="PingFang SC"/>
              </a:rPr>
              <a:t>$.cookie("name","1234");alert($.cookie("name"));</a:t>
            </a:r>
            <a:r>
              <a:rPr lang="zh-CN" altLang="en-US" b="0" i="0" dirty="0">
                <a:solidFill>
                  <a:srgbClr val="333333"/>
                </a:solidFill>
                <a:effectLst/>
                <a:latin typeface="PingFang SC"/>
              </a:rPr>
              <a:t>在火狐弹出</a:t>
            </a:r>
            <a:r>
              <a:rPr lang="en-US" altLang="zh-CN" b="0" i="0" dirty="0">
                <a:solidFill>
                  <a:srgbClr val="333333"/>
                </a:solidFill>
                <a:effectLst/>
                <a:latin typeface="PingFang SC"/>
              </a:rPr>
              <a:t>1234</a:t>
            </a:r>
            <a:r>
              <a:rPr lang="zh-CN" altLang="en-US" b="0" i="0" dirty="0">
                <a:solidFill>
                  <a:srgbClr val="333333"/>
                </a:solidFill>
                <a:effectLst/>
                <a:latin typeface="PingFang SC"/>
              </a:rPr>
              <a:t>，在谷歌弹出</a:t>
            </a:r>
            <a:r>
              <a:rPr lang="en-US" altLang="zh-CN" b="0" i="0" dirty="0">
                <a:solidFill>
                  <a:srgbClr val="333333"/>
                </a:solidFill>
                <a:effectLst/>
                <a:latin typeface="PingFang SC"/>
              </a:rPr>
              <a:t>undefined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a:rPr>
              <a:t>那它怎么就解决单进程的三个问题的呢？</a:t>
            </a:r>
            <a:endParaRPr lang="zh-CN" altLang="en-US" b="1" dirty="0">
              <a:solidFill>
                <a:srgbClr val="333333"/>
              </a:solidFill>
              <a:effectLst/>
              <a:latin typeface="PingFang SC"/>
            </a:endParaRPr>
          </a:p>
          <a:p>
            <a:br>
              <a:rPr lang="en-US" altLang="zh-CN" dirty="0"/>
            </a:br>
            <a:r>
              <a:rPr lang="en-US" altLang="zh-CN" dirty="0"/>
              <a:t>【</a:t>
            </a:r>
            <a:r>
              <a:rPr lang="zh-CN" altLang="en-US" dirty="0"/>
              <a:t>解决不稳定的问题</a:t>
            </a:r>
            <a:r>
              <a:rPr lang="en-US" altLang="zh-CN" dirty="0"/>
              <a:t>】</a:t>
            </a:r>
            <a:r>
              <a:rPr lang="zh-CN" altLang="en-US" dirty="0"/>
              <a:t>：进程是相互隔离的，所以当⼀个⻚⾯或者插件崩溃时，影响到的仅仅是当前的⻚⾯进程或者插件进程，并不会影响到浏览器和其他⻚⾯，这就完美地解决了⻚⾯或者插件的崩溃会导致整个浏览器崩溃，也就是不稳定的问题。</a:t>
            </a:r>
            <a:br>
              <a:rPr lang="en-US" altLang="zh-CN" dirty="0"/>
            </a:br>
            <a:r>
              <a:rPr lang="en-US" altLang="zh-CN" dirty="0"/>
              <a:t>【</a:t>
            </a:r>
            <a:r>
              <a:rPr lang="zh-CN" altLang="en-US" dirty="0"/>
              <a:t>不流畅的问题</a:t>
            </a:r>
            <a:r>
              <a:rPr lang="en-US" altLang="zh-CN" dirty="0"/>
              <a:t>】</a:t>
            </a:r>
            <a:r>
              <a:rPr lang="zh-CN" altLang="en-US" dirty="0"/>
              <a:t>：同样，</a:t>
            </a:r>
            <a:r>
              <a:rPr lang="en-US" altLang="zh-CN" dirty="0"/>
              <a:t>JavaScript</a:t>
            </a:r>
            <a:r>
              <a:rPr lang="zh-CN" altLang="en-US" dirty="0"/>
              <a:t>也是运⾏在渲染进程中的，所以即使 </a:t>
            </a:r>
            <a:r>
              <a:rPr lang="en-US" altLang="zh-CN" dirty="0"/>
              <a:t>JavaScript</a:t>
            </a:r>
            <a:r>
              <a:rPr lang="zh-CN" altLang="en-US" dirty="0"/>
              <a:t>阻塞了渲染进程，影响到的也只是当前的渲染⻚⾯，⽽并不会影响浏览器和其他⻚⾯，因为其他 ⻚⾯的脚本是运⾏在它们⾃⼰的渲染进程中的。所以当我们再在</a:t>
            </a:r>
            <a:r>
              <a:rPr lang="en-US" altLang="zh-CN" dirty="0"/>
              <a:t>Chrome</a:t>
            </a:r>
            <a:r>
              <a:rPr lang="zh-CN" altLang="en-US" dirty="0"/>
              <a:t>中运⾏上⾯那个死循环的脚本时， 没有响应的仅仅是当前的⻚⾯。</a:t>
            </a:r>
            <a:br>
              <a:rPr lang="en-US" altLang="zh-CN" dirty="0"/>
            </a:br>
            <a:r>
              <a:rPr lang="en-US" altLang="zh-CN" dirty="0"/>
              <a:t>【</a:t>
            </a:r>
            <a:r>
              <a:rPr lang="zh-CN" altLang="en-US" dirty="0"/>
              <a:t>安全问题</a:t>
            </a:r>
            <a:r>
              <a:rPr lang="en-US" altLang="zh-CN" dirty="0"/>
              <a:t>】</a:t>
            </a:r>
            <a:r>
              <a:rPr lang="zh-CN" altLang="en-US" dirty="0"/>
              <a:t>：采⽤多进程架构的额外好处是可以使⽤安全沙箱，你可以把</a:t>
            </a:r>
            <a:r>
              <a:rPr lang="en-US" altLang="zh-CN" dirty="0"/>
              <a:t>【</a:t>
            </a:r>
            <a:r>
              <a:rPr lang="zh-CN" altLang="en-US" dirty="0"/>
              <a:t>沙箱</a:t>
            </a:r>
            <a:r>
              <a:rPr lang="en-US" altLang="zh-CN" dirty="0"/>
              <a:t>】</a:t>
            </a:r>
            <a:r>
              <a:rPr lang="zh-CN" altLang="en-US" dirty="0"/>
              <a:t>看成是操作系统给进程上了⼀把锁，沙箱⾥⾯的程序可以运⾏，但是不能在你的硬盘上写⼊任何 数据，也不能在敏感位置读取任何数据，例如你的⽂档和桌⾯。</a:t>
            </a:r>
            <a:r>
              <a:rPr lang="en-US" altLang="zh-CN" dirty="0"/>
              <a:t>Chrome</a:t>
            </a:r>
            <a:r>
              <a:rPr lang="zh-CN" altLang="en-US" dirty="0"/>
              <a:t>把插件进程和渲染进程锁在沙箱⾥ ⾯，这样即使在渲染进程或者插件进程⾥⾯执⾏了恶意程序，恶意程序也⽆法突破沙箱去获取系统权限。 </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2120605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从图中可以看出，这个时候的</a:t>
            </a:r>
            <a:r>
              <a:rPr lang="en-US" altLang="zh-CN" dirty="0"/>
              <a:t>Chrome</a:t>
            </a:r>
            <a:r>
              <a:rPr lang="zh-CN" altLang="en-US" dirty="0"/>
              <a:t>浏览器包括：</a:t>
            </a:r>
            <a:r>
              <a:rPr lang="en-US" altLang="zh-CN" dirty="0"/>
              <a:t>1</a:t>
            </a:r>
            <a:r>
              <a:rPr lang="zh-CN" altLang="en-US" dirty="0"/>
              <a:t>个浏览器（</a:t>
            </a:r>
            <a:r>
              <a:rPr lang="en-US" altLang="zh-CN" dirty="0"/>
              <a:t>Browser</a:t>
            </a:r>
            <a:r>
              <a:rPr lang="zh-CN" altLang="en-US" dirty="0"/>
              <a:t>）主进程、</a:t>
            </a:r>
            <a:r>
              <a:rPr lang="en-US" altLang="zh-CN" dirty="0"/>
              <a:t>1</a:t>
            </a:r>
            <a:r>
              <a:rPr lang="zh-CN" altLang="en-US" dirty="0"/>
              <a:t>个 </a:t>
            </a:r>
            <a:r>
              <a:rPr lang="en-US" altLang="zh-CN" dirty="0"/>
              <a:t>GPU </a:t>
            </a:r>
            <a:r>
              <a:rPr lang="zh-CN" altLang="en-US" dirty="0"/>
              <a:t>进程、</a:t>
            </a:r>
            <a:r>
              <a:rPr lang="en-US" altLang="zh-CN" dirty="0"/>
              <a:t>1</a:t>
            </a:r>
            <a:r>
              <a:rPr lang="zh-CN" altLang="en-US" dirty="0"/>
              <a:t>个⽹络 （</a:t>
            </a:r>
            <a:r>
              <a:rPr lang="en-US" altLang="zh-CN" dirty="0" err="1"/>
              <a:t>NetWork</a:t>
            </a:r>
            <a:r>
              <a:rPr lang="zh-CN" altLang="en-US" dirty="0"/>
              <a:t>）进程、多个渲染进程和多个插件进程。</a:t>
            </a:r>
            <a:br>
              <a:rPr lang="en-US" altLang="zh-CN" dirty="0"/>
            </a:br>
            <a:r>
              <a:rPr lang="zh-CN" altLang="en-US" dirty="0"/>
              <a:t>逐个分析下这⼏个进程的功能。 </a:t>
            </a:r>
            <a:br>
              <a:rPr lang="en-US" altLang="zh-CN" dirty="0"/>
            </a:br>
            <a:r>
              <a:rPr lang="zh-CN" altLang="en-US" dirty="0"/>
              <a:t>不过凡事都有两⾯性，虽然多进程模型提升了浏览器的稳定性、流畅性和安全性，但同样不可避免地带来了 ⼀些问题：</a:t>
            </a:r>
            <a:br>
              <a:rPr lang="en-US" altLang="zh-CN" dirty="0"/>
            </a:br>
            <a:r>
              <a:rPr lang="en-US" altLang="zh-CN" dirty="0"/>
              <a:t>1</a:t>
            </a:r>
            <a:r>
              <a:rPr lang="zh-CN" altLang="en-US" dirty="0"/>
              <a:t>、更⾼的资源占⽤。因为每个进程都会包含公共基础结构的副本（如</a:t>
            </a:r>
            <a:r>
              <a:rPr lang="en-US" altLang="zh-CN" dirty="0"/>
              <a:t>JavaScript</a:t>
            </a:r>
            <a:r>
              <a:rPr lang="zh-CN" altLang="en-US" dirty="0"/>
              <a:t>运⾏环境），这就意味着浏 览器会消耗更多的内存资源。</a:t>
            </a:r>
            <a:br>
              <a:rPr lang="en-US" altLang="zh-CN" dirty="0"/>
            </a:br>
            <a:r>
              <a:rPr lang="en-US" altLang="zh-CN" dirty="0"/>
              <a:t>2</a:t>
            </a:r>
            <a:r>
              <a:rPr lang="zh-CN" altLang="en-US" dirty="0"/>
              <a:t>、更复杂的体系架构。浏览器各模块之间耦合性⾼、扩展性差等问题，会导致现在的架构已经很难适应新的需求了。 </a:t>
            </a:r>
            <a:br>
              <a:rPr lang="en-US" altLang="zh-CN" dirty="0"/>
            </a:br>
            <a:r>
              <a:rPr lang="zh-CN" altLang="en-US" dirty="0"/>
              <a:t>所以寻求⼀种弹性⽅案，既可以解决资源占⽤⾼的问题，也可以解决复杂的体系架构的问题。那就是面向服务的架构。</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2609034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tx1">
                    <a:lumMod val="65000"/>
                    <a:lumOff val="35000"/>
                  </a:schemeClr>
                </a:solidFill>
              </a:rPr>
              <a:t>1</a:t>
            </a:r>
            <a:r>
              <a:rPr lang="zh-CN" altLang="en-US" sz="1200" dirty="0">
                <a:solidFill>
                  <a:schemeClr val="tx1">
                    <a:lumMod val="65000"/>
                    <a:lumOff val="35000"/>
                  </a:schemeClr>
                </a:solidFill>
              </a:rPr>
              <a:t>、⽤户从浏览器进程⾥</a:t>
            </a:r>
            <a:r>
              <a:rPr lang="zh-CN" altLang="en-US" sz="1200" b="1" dirty="0">
                <a:solidFill>
                  <a:schemeClr val="tx1">
                    <a:lumMod val="65000"/>
                    <a:lumOff val="35000"/>
                  </a:schemeClr>
                </a:solidFill>
              </a:rPr>
              <a:t>输⼊请求信息</a:t>
            </a:r>
            <a:endParaRPr lang="en-US" altLang="zh-CN" sz="1200" dirty="0">
              <a:solidFill>
                <a:schemeClr val="tx1">
                  <a:lumMod val="65000"/>
                  <a:lumOff val="35000"/>
                </a:schemeClr>
              </a:solidFill>
            </a:endParaRPr>
          </a:p>
          <a:p>
            <a:r>
              <a:rPr lang="en-US" altLang="zh-CN" sz="1200" dirty="0">
                <a:solidFill>
                  <a:schemeClr val="tx1">
                    <a:lumMod val="65000"/>
                    <a:lumOff val="35000"/>
                  </a:schemeClr>
                </a:solidFill>
              </a:rPr>
              <a:t>2</a:t>
            </a:r>
            <a:r>
              <a:rPr lang="zh-CN" altLang="en-US" sz="1200" dirty="0">
                <a:solidFill>
                  <a:schemeClr val="tx1">
                    <a:lumMod val="65000"/>
                    <a:lumOff val="35000"/>
                  </a:schemeClr>
                </a:solidFill>
              </a:rPr>
              <a:t>、⽹络进程</a:t>
            </a:r>
            <a:r>
              <a:rPr lang="zh-CN" altLang="en-US" sz="1200" b="1" dirty="0">
                <a:solidFill>
                  <a:schemeClr val="tx1">
                    <a:lumMod val="65000"/>
                    <a:lumOff val="35000"/>
                  </a:schemeClr>
                </a:solidFill>
              </a:rPr>
              <a:t>发起</a:t>
            </a:r>
            <a:r>
              <a:rPr lang="en-US" altLang="zh-CN" sz="1200" b="1" dirty="0">
                <a:solidFill>
                  <a:schemeClr val="tx1">
                    <a:lumMod val="65000"/>
                    <a:lumOff val="35000"/>
                  </a:schemeClr>
                </a:solidFill>
              </a:rPr>
              <a:t>URL</a:t>
            </a:r>
            <a:r>
              <a:rPr lang="zh-CN" altLang="en-US" sz="1200" b="1" dirty="0">
                <a:solidFill>
                  <a:schemeClr val="tx1">
                    <a:lumMod val="65000"/>
                    <a:lumOff val="35000"/>
                  </a:schemeClr>
                </a:solidFill>
              </a:rPr>
              <a:t>请求</a:t>
            </a:r>
            <a:endParaRPr lang="en-US" altLang="zh-CN" sz="1200" dirty="0">
              <a:solidFill>
                <a:schemeClr val="tx1">
                  <a:lumMod val="65000"/>
                  <a:lumOff val="35000"/>
                </a:schemeClr>
              </a:solidFill>
            </a:endParaRPr>
          </a:p>
          <a:p>
            <a:r>
              <a:rPr lang="en-US" altLang="zh-CN" sz="1200" dirty="0">
                <a:solidFill>
                  <a:schemeClr val="tx1">
                    <a:lumMod val="65000"/>
                    <a:lumOff val="35000"/>
                  </a:schemeClr>
                </a:solidFill>
              </a:rPr>
              <a:t>3</a:t>
            </a:r>
            <a:r>
              <a:rPr lang="zh-CN" altLang="en-US" sz="1200" dirty="0">
                <a:solidFill>
                  <a:schemeClr val="tx1">
                    <a:lumMod val="65000"/>
                    <a:lumOff val="35000"/>
                  </a:schemeClr>
                </a:solidFill>
              </a:rPr>
              <a:t>、服务器响应</a:t>
            </a:r>
            <a:r>
              <a:rPr lang="en-US" altLang="zh-CN" sz="1200" dirty="0">
                <a:solidFill>
                  <a:schemeClr val="tx1">
                    <a:lumMod val="65000"/>
                    <a:lumOff val="35000"/>
                  </a:schemeClr>
                </a:solidFill>
              </a:rPr>
              <a:t>URL</a:t>
            </a:r>
            <a:r>
              <a:rPr lang="zh-CN" altLang="en-US" sz="1200" dirty="0">
                <a:solidFill>
                  <a:schemeClr val="tx1">
                    <a:lumMod val="65000"/>
                    <a:lumOff val="35000"/>
                  </a:schemeClr>
                </a:solidFill>
              </a:rPr>
              <a:t>请求之后，浏览器进程就⼜要开始</a:t>
            </a:r>
            <a:r>
              <a:rPr lang="zh-CN" altLang="en-US" sz="1200" b="1" dirty="0">
                <a:solidFill>
                  <a:schemeClr val="tx1">
                    <a:lumMod val="65000"/>
                    <a:lumOff val="35000"/>
                  </a:schemeClr>
                </a:solidFill>
              </a:rPr>
              <a:t>准备渲染进程</a:t>
            </a:r>
            <a:r>
              <a:rPr lang="zh-CN" altLang="en-US" sz="1200" dirty="0">
                <a:solidFill>
                  <a:schemeClr val="tx1">
                    <a:lumMod val="65000"/>
                    <a:lumOff val="35000"/>
                  </a:schemeClr>
                </a:solidFill>
              </a:rPr>
              <a:t>了</a:t>
            </a:r>
            <a:endParaRPr lang="en-US" altLang="zh-CN" sz="1200" dirty="0">
              <a:solidFill>
                <a:schemeClr val="tx1">
                  <a:lumMod val="65000"/>
                  <a:lumOff val="35000"/>
                </a:schemeClr>
              </a:solidFill>
            </a:endParaRPr>
          </a:p>
          <a:p>
            <a:r>
              <a:rPr lang="en-US" altLang="zh-CN" sz="1200" dirty="0">
                <a:solidFill>
                  <a:schemeClr val="tx1">
                    <a:lumMod val="65000"/>
                    <a:lumOff val="35000"/>
                  </a:schemeClr>
                </a:solidFill>
              </a:rPr>
              <a:t>4</a:t>
            </a:r>
            <a:r>
              <a:rPr lang="zh-CN" altLang="en-US" sz="1200" dirty="0">
                <a:solidFill>
                  <a:schemeClr val="tx1">
                    <a:lumMod val="65000"/>
                    <a:lumOff val="35000"/>
                  </a:schemeClr>
                </a:solidFill>
              </a:rPr>
              <a:t>、渲染进程准备好之后，需要先向渲染进程提交⻚⾯数据，我们称之为</a:t>
            </a:r>
            <a:r>
              <a:rPr lang="zh-CN" altLang="en-US" sz="1200" b="1" dirty="0">
                <a:solidFill>
                  <a:schemeClr val="tx1">
                    <a:lumMod val="65000"/>
                    <a:lumOff val="35000"/>
                  </a:schemeClr>
                </a:solidFill>
              </a:rPr>
              <a:t>提交⽂档</a:t>
            </a:r>
            <a:r>
              <a:rPr lang="zh-CN" altLang="en-US" sz="1200" dirty="0">
                <a:solidFill>
                  <a:schemeClr val="tx1">
                    <a:lumMod val="65000"/>
                    <a:lumOff val="35000"/>
                  </a:schemeClr>
                </a:solidFill>
              </a:rPr>
              <a:t>阶段</a:t>
            </a:r>
            <a:endParaRPr lang="en-US" altLang="zh-CN" sz="1200" dirty="0">
              <a:solidFill>
                <a:schemeClr val="tx1">
                  <a:lumMod val="65000"/>
                  <a:lumOff val="35000"/>
                </a:schemeClr>
              </a:solidFill>
            </a:endParaRPr>
          </a:p>
          <a:p>
            <a:r>
              <a:rPr lang="en-US" altLang="zh-CN" sz="1200" dirty="0">
                <a:solidFill>
                  <a:schemeClr val="tx1">
                    <a:lumMod val="65000"/>
                    <a:lumOff val="35000"/>
                  </a:schemeClr>
                </a:solidFill>
              </a:rPr>
              <a:t>5</a:t>
            </a:r>
            <a:r>
              <a:rPr lang="zh-CN" altLang="en-US" sz="1200" dirty="0">
                <a:solidFill>
                  <a:schemeClr val="tx1">
                    <a:lumMod val="65000"/>
                    <a:lumOff val="35000"/>
                  </a:schemeClr>
                </a:solidFill>
              </a:rPr>
              <a:t>、渲染进程接收完⽂档信息之后，便开始</a:t>
            </a:r>
            <a:r>
              <a:rPr lang="zh-CN" altLang="en-US" sz="1200" b="1" dirty="0">
                <a:solidFill>
                  <a:schemeClr val="tx1">
                    <a:lumMod val="65000"/>
                    <a:lumOff val="35000"/>
                  </a:schemeClr>
                </a:solidFill>
              </a:rPr>
              <a:t>解析页面和加载⼦资源</a:t>
            </a:r>
            <a:r>
              <a:rPr lang="zh-CN" altLang="en-US" sz="1200" dirty="0">
                <a:solidFill>
                  <a:schemeClr val="tx1">
                    <a:lumMod val="65000"/>
                    <a:lumOff val="35000"/>
                  </a:schemeClr>
                </a:solidFill>
              </a:rPr>
              <a:t>，完成⻚⾯的渲染</a:t>
            </a:r>
            <a:endParaRPr lang="en-US" altLang="zh-CN" sz="1200" dirty="0">
              <a:solidFill>
                <a:schemeClr val="tx1">
                  <a:lumMod val="65000"/>
                  <a:lumOff val="35000"/>
                </a:schemeClr>
              </a:solidFill>
            </a:endParaRPr>
          </a:p>
          <a:p>
            <a:endParaRPr lang="en-US" altLang="zh-CN" dirty="0"/>
          </a:p>
          <a:p>
            <a:r>
              <a:rPr lang="zh-CN" altLang="en-US" dirty="0"/>
              <a:t>这里提及到了浏览器进程，网络进程，渲染进程，其实这些都是谷歌浏览器架构打开页面的时候，浏览器任务管理器启动的一些进程，下面就来了解一下谷歌浏览器架构</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链接返回</a:t>
            </a:r>
            <a:r>
              <a:rPr lang="en-US" altLang="zh-CN" dirty="0"/>
              <a:t>】</a:t>
            </a:r>
            <a:r>
              <a:rPr lang="zh-CN" altLang="en-US" dirty="0"/>
              <a:t>然后接下来看一下</a:t>
            </a:r>
            <a:r>
              <a:rPr lang="zh-CN" altLang="en-US" sz="1200" b="1" dirty="0">
                <a:solidFill>
                  <a:schemeClr val="tx1">
                    <a:lumMod val="65000"/>
                    <a:lumOff val="35000"/>
                  </a:schemeClr>
                </a:solidFill>
                <a:latin typeface="思源黑体 CN Bold" panose="020B0800000000000000" charset="-122"/>
                <a:ea typeface="思源黑体 CN Bold" panose="020B0800000000000000" charset="-122"/>
              </a:rPr>
              <a:t>从输入</a:t>
            </a:r>
            <a:r>
              <a:rPr lang="en-US" altLang="zh-CN" sz="1200" b="1" dirty="0">
                <a:solidFill>
                  <a:schemeClr val="tx1">
                    <a:lumMod val="65000"/>
                    <a:lumOff val="35000"/>
                  </a:schemeClr>
                </a:solidFill>
                <a:latin typeface="思源黑体 CN Bold" panose="020B0800000000000000" charset="-122"/>
                <a:ea typeface="思源黑体 CN Bold" panose="020B0800000000000000" charset="-122"/>
              </a:rPr>
              <a:t>URL</a:t>
            </a:r>
            <a:r>
              <a:rPr lang="zh-CN" altLang="en-US" sz="1200" b="1" dirty="0">
                <a:solidFill>
                  <a:schemeClr val="tx1">
                    <a:lumMod val="65000"/>
                    <a:lumOff val="35000"/>
                  </a:schemeClr>
                </a:solidFill>
                <a:latin typeface="思源黑体 CN Bold" panose="020B0800000000000000" charset="-122"/>
                <a:ea typeface="思源黑体 CN Bold" panose="020B0800000000000000" charset="-122"/>
              </a:rPr>
              <a:t>到页面展示完整流程示意图</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原来的各种模块会被重构成独⽴的服务（</a:t>
            </a:r>
            <a:r>
              <a:rPr lang="en-US" altLang="zh-CN" dirty="0"/>
              <a:t>Service</a:t>
            </a:r>
            <a:r>
              <a:rPr lang="zh-CN" altLang="en-US" dirty="0"/>
              <a:t>），每个服务 （</a:t>
            </a:r>
            <a:r>
              <a:rPr lang="en-US" altLang="zh-CN" dirty="0"/>
              <a:t>Service</a:t>
            </a:r>
            <a:r>
              <a:rPr lang="zh-CN" altLang="en-US" dirty="0"/>
              <a:t>）都可以在独⽴的进程中运⾏，访问服务（</a:t>
            </a:r>
            <a:r>
              <a:rPr lang="en-US" altLang="zh-CN" dirty="0"/>
              <a:t>Service</a:t>
            </a:r>
            <a:r>
              <a:rPr lang="zh-CN" altLang="en-US" dirty="0"/>
              <a:t>）必须使⽤定义好的接⼝，通过</a:t>
            </a:r>
            <a:r>
              <a:rPr lang="en-US" altLang="zh-CN" dirty="0"/>
              <a:t>IPC</a:t>
            </a:r>
            <a:r>
              <a:rPr lang="zh-CN" altLang="en-US" dirty="0"/>
              <a:t>来通信， 从⽽构建⼀个更内聚、松耦合、易于维护和扩展的系统，更好实现 </a:t>
            </a:r>
            <a:r>
              <a:rPr lang="en-US" altLang="zh-CN" dirty="0"/>
              <a:t>Chrome </a:t>
            </a:r>
            <a:r>
              <a:rPr lang="zh-CN" altLang="en-US" dirty="0"/>
              <a:t>简单、稳定、⾼速、安全的⽬标。</a:t>
            </a:r>
            <a:br>
              <a:rPr lang="en-US" altLang="zh-CN" dirty="0"/>
            </a:br>
            <a:r>
              <a:rPr lang="en-US" altLang="zh-CN" dirty="0"/>
              <a:t>Chrome</a:t>
            </a:r>
            <a:r>
              <a:rPr lang="zh-CN" altLang="en-US" dirty="0"/>
              <a:t>最终要把</a:t>
            </a:r>
            <a:r>
              <a:rPr lang="en-US" altLang="zh-CN" dirty="0"/>
              <a:t>UI</a:t>
            </a:r>
            <a:r>
              <a:rPr lang="zh-CN" altLang="en-US" dirty="0"/>
              <a:t>、数据库、⽂件、设备、⽹络等模块重构为基础服务，类似操作系统底层服务，</a:t>
            </a:r>
            <a:br>
              <a:rPr lang="en-US" altLang="zh-CN" dirty="0"/>
            </a:br>
            <a:r>
              <a:rPr lang="zh-CN" altLang="en-US" dirty="0"/>
              <a:t>最初的浏览器都是单进程的，它们不稳定、不流畅且不安全，之后出现了</a:t>
            </a:r>
            <a:r>
              <a:rPr lang="en-US" altLang="zh-CN" dirty="0"/>
              <a:t>Chrome</a:t>
            </a:r>
            <a:r>
              <a:rPr lang="zh-CN" altLang="en-US" dirty="0"/>
              <a:t>，创造性地引⼊了多进程架构，并解决了这些遗留问题。随后</a:t>
            </a:r>
            <a:r>
              <a:rPr lang="en-US" altLang="zh-CN" dirty="0"/>
              <a:t>Chrome</a:t>
            </a:r>
            <a:r>
              <a:rPr lang="zh-CN" altLang="en-US" dirty="0"/>
              <a:t>试图应⽤到更多业务场景，如移动设备、</a:t>
            </a:r>
            <a:r>
              <a:rPr lang="en-US" altLang="zh-CN" dirty="0"/>
              <a:t>VR</a:t>
            </a:r>
            <a:r>
              <a:rPr lang="zh-CN" altLang="en-US" dirty="0"/>
              <a:t>、视频等，为了⽀持这些场景，</a:t>
            </a:r>
            <a:r>
              <a:rPr lang="en-US" altLang="zh-CN" dirty="0"/>
              <a:t>Chrome</a:t>
            </a:r>
            <a:r>
              <a:rPr lang="zh-CN" altLang="en-US" dirty="0"/>
              <a:t>的架构体系变得越来越复杂，这种架构的复杂性倒逼</a:t>
            </a:r>
            <a:r>
              <a:rPr lang="en-US" altLang="zh-CN" dirty="0"/>
              <a:t>Chrome</a:t>
            </a:r>
            <a:r>
              <a:rPr lang="zh-CN" altLang="en-US" dirty="0"/>
              <a:t>开发团队必须进⾏架构 的重构，最终</a:t>
            </a:r>
            <a:r>
              <a:rPr lang="en-US" altLang="zh-CN" dirty="0"/>
              <a:t>Chrome</a:t>
            </a:r>
            <a:r>
              <a:rPr lang="zh-CN" altLang="en-US" dirty="0"/>
              <a:t>团队选择了⾯向服务架构（</a:t>
            </a:r>
            <a:r>
              <a:rPr lang="en-US" altLang="zh-CN" dirty="0"/>
              <a:t>SOA</a:t>
            </a:r>
            <a:r>
              <a:rPr lang="zh-CN" altLang="en-US" dirty="0"/>
              <a:t>）形式。</a:t>
            </a:r>
            <a:endParaRPr lang="en-US" altLang="zh-CN" dirty="0"/>
          </a:p>
          <a:p>
            <a:r>
              <a:rPr lang="zh-CN" altLang="en-US" dirty="0"/>
              <a:t>了解了浏览器架构后再回到导航流程的过程。</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4282622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重点介绍在</a:t>
            </a:r>
            <a:r>
              <a:rPr lang="en-US" altLang="zh-CN" dirty="0"/>
              <a:t>Web</a:t>
            </a:r>
            <a:r>
              <a:rPr lang="zh-CN" altLang="en-US" dirty="0"/>
              <a:t>世界中的</a:t>
            </a:r>
            <a:r>
              <a:rPr lang="en-US" altLang="zh-CN" dirty="0"/>
              <a:t>TCP/IP</a:t>
            </a:r>
            <a:r>
              <a:rPr lang="zh-CN" altLang="en-US" dirty="0"/>
              <a:t>是如何⼯作的。在⽹络中，⼀个⽂件通常会被拆分为很多数据包来进⾏传输， ⽽数据包在传输过程中⼜有很⼤概率丢失或者出错。那么如何保证⻚⾯⽂件能被完整地送达浏览器呢？ 下面就先站在数据包的角度来看一下这个过程。</a:t>
            </a:r>
            <a:br>
              <a:rPr lang="en-US" altLang="zh-CN" dirty="0"/>
            </a:br>
            <a:r>
              <a:rPr lang="zh-CN" altLang="en-US" dirty="0"/>
              <a:t>然后将分别从“</a:t>
            </a:r>
            <a:r>
              <a:rPr lang="en-US" altLang="zh-CN" dirty="0"/>
              <a:t>1</a:t>
            </a:r>
            <a:r>
              <a:rPr lang="zh-CN" altLang="en-US" dirty="0"/>
              <a:t>、数据包如何送达主机” </a:t>
            </a:r>
            <a:r>
              <a:rPr lang="en-US" altLang="zh-CN" dirty="0"/>
              <a:t>-- </a:t>
            </a:r>
            <a:r>
              <a:rPr lang="zh-CN" altLang="en-US" dirty="0"/>
              <a:t>“</a:t>
            </a:r>
            <a:r>
              <a:rPr lang="en-US" altLang="zh-CN" dirty="0"/>
              <a:t>2</a:t>
            </a:r>
            <a:r>
              <a:rPr lang="zh-CN" altLang="en-US" dirty="0"/>
              <a:t>、主机如何将数据包转交给应⽤” </a:t>
            </a:r>
            <a:r>
              <a:rPr lang="en-US" altLang="zh-CN" dirty="0"/>
              <a:t>-</a:t>
            </a:r>
            <a:r>
              <a:rPr lang="zh-CN" altLang="en-US" dirty="0"/>
              <a:t>和</a:t>
            </a:r>
            <a:r>
              <a:rPr lang="en-US" altLang="zh-CN" dirty="0"/>
              <a:t>- </a:t>
            </a:r>
            <a:r>
              <a:rPr lang="zh-CN" altLang="en-US" dirty="0"/>
              <a:t>“</a:t>
            </a:r>
            <a:r>
              <a:rPr lang="en-US" altLang="zh-CN" dirty="0"/>
              <a:t>3</a:t>
            </a:r>
            <a:r>
              <a:rPr lang="zh-CN" altLang="en-US" dirty="0"/>
              <a:t>、数据是如何被完整地送达应⽤程序”这三个⻆度来讲述数据的传输过程。 </a:t>
            </a:r>
            <a:br>
              <a:rPr lang="en-US" altLang="zh-CN" dirty="0"/>
            </a:br>
            <a:r>
              <a:rPr lang="zh-CN" altLang="en-US" dirty="0"/>
              <a:t>其实互联⽹中的数据是通过数据包来传输的。如果发送的数据很⼤，那么该数据就会被拆分为很多⼩数据包来传输。⽐如听的⾳频数据，是拆分成⼀个个⼩的数据包来传输的，并不是⼀个⼤的⽂件⼀次传输过来的。</a:t>
            </a:r>
            <a:br>
              <a:rPr lang="en-US" altLang="zh-CN" dirty="0"/>
            </a:br>
            <a:r>
              <a:rPr lang="zh-CN" altLang="en-US" dirty="0"/>
              <a:t>数据包要在互联⽹上进⾏传输，就要符合⽹际协议（</a:t>
            </a:r>
            <a:r>
              <a:rPr lang="en-US" altLang="zh-CN" dirty="0"/>
              <a:t>Internet Protocol</a:t>
            </a:r>
            <a:r>
              <a:rPr lang="zh-CN" altLang="en-US" dirty="0"/>
              <a:t>，简称</a:t>
            </a:r>
            <a:r>
              <a:rPr lang="en-US" altLang="zh-CN" dirty="0"/>
              <a:t>IP</a:t>
            </a:r>
            <a:r>
              <a:rPr lang="zh-CN" altLang="en-US" dirty="0"/>
              <a:t>）标准。互联⽹上不同的在线设备都有唯⼀的地址，地址只是⼀个数字，这和⼤部分家庭收件地址类似，只需要知道⼀个家庭的具体地址，就可以往这个地址发送包裹，这样物流系统就能把物品送到⽬的地。</a:t>
            </a:r>
            <a:br>
              <a:rPr lang="en-US" altLang="zh-CN" dirty="0"/>
            </a:br>
            <a:r>
              <a:rPr lang="zh-CN" altLang="en-US" dirty="0"/>
              <a:t>如果要想把⼀个数据包从主机</a:t>
            </a:r>
            <a:r>
              <a:rPr lang="en-US" altLang="zh-CN" dirty="0"/>
              <a:t>A</a:t>
            </a:r>
            <a:r>
              <a:rPr lang="zh-CN" altLang="en-US" dirty="0"/>
              <a:t>发送给主机</a:t>
            </a:r>
            <a:r>
              <a:rPr lang="en-US" altLang="zh-CN" dirty="0"/>
              <a:t>B</a:t>
            </a:r>
            <a:r>
              <a:rPr lang="zh-CN" altLang="en-US" dirty="0"/>
              <a:t>，那么在传输之前，数据包上会被附加上主机</a:t>
            </a:r>
            <a:r>
              <a:rPr lang="en-US" altLang="zh-CN" dirty="0"/>
              <a:t>B</a:t>
            </a:r>
            <a:r>
              <a:rPr lang="zh-CN" altLang="en-US" dirty="0"/>
              <a:t>的</a:t>
            </a:r>
            <a:r>
              <a:rPr lang="en-US" altLang="zh-CN" dirty="0"/>
              <a:t>IP</a:t>
            </a:r>
            <a:r>
              <a:rPr lang="zh-CN" altLang="en-US" dirty="0"/>
              <a:t>地址信息， 这样在传输过程中才能正确寻址。额外地，数据包上还会附加上主机</a:t>
            </a:r>
            <a:r>
              <a:rPr lang="en-US" altLang="zh-CN" dirty="0"/>
              <a:t>A</a:t>
            </a:r>
            <a:r>
              <a:rPr lang="zh-CN" altLang="en-US" dirty="0"/>
              <a:t>本⾝的</a:t>
            </a:r>
            <a:r>
              <a:rPr lang="en-US" altLang="zh-CN" dirty="0"/>
              <a:t>IP</a:t>
            </a:r>
            <a:r>
              <a:rPr lang="zh-CN" altLang="en-US" dirty="0"/>
              <a:t>地址，有了这些信息主机</a:t>
            </a:r>
            <a:r>
              <a:rPr lang="en-US" altLang="zh-CN" dirty="0"/>
              <a:t>B </a:t>
            </a:r>
            <a:r>
              <a:rPr lang="zh-CN" altLang="en-US" dirty="0"/>
              <a:t>才可以回复信息给主机</a:t>
            </a:r>
            <a:r>
              <a:rPr lang="en-US" altLang="zh-CN" dirty="0"/>
              <a:t>A</a:t>
            </a:r>
            <a:r>
              <a:rPr lang="zh-CN" altLang="en-US" dirty="0"/>
              <a:t>。这些附加的信息会被装进⼀个叫</a:t>
            </a:r>
            <a:r>
              <a:rPr lang="en-US" altLang="zh-CN" dirty="0"/>
              <a:t>IP</a:t>
            </a:r>
            <a:r>
              <a:rPr lang="zh-CN" altLang="en-US" dirty="0"/>
              <a:t>头的数据结构⾥。</a:t>
            </a:r>
            <a:r>
              <a:rPr lang="en-US" altLang="zh-CN" dirty="0"/>
              <a:t>IP</a:t>
            </a:r>
            <a:r>
              <a:rPr lang="zh-CN" altLang="en-US" dirty="0"/>
              <a:t>头是</a:t>
            </a:r>
            <a:r>
              <a:rPr lang="en-US" altLang="zh-CN" dirty="0"/>
              <a:t>IP</a:t>
            </a:r>
            <a:r>
              <a:rPr lang="zh-CN" altLang="en-US" dirty="0"/>
              <a:t>数据包开头的信 息，包含</a:t>
            </a:r>
            <a:r>
              <a:rPr lang="en-US" altLang="zh-CN" dirty="0"/>
              <a:t>IP</a:t>
            </a:r>
            <a:r>
              <a:rPr lang="zh-CN" altLang="en-US" dirty="0"/>
              <a:t>版本、源</a:t>
            </a:r>
            <a:r>
              <a:rPr lang="en-US" altLang="zh-CN" dirty="0"/>
              <a:t>IP</a:t>
            </a:r>
            <a:r>
              <a:rPr lang="zh-CN" altLang="en-US" dirty="0"/>
              <a:t>地址、⽬标</a:t>
            </a:r>
            <a:r>
              <a:rPr lang="en-US" altLang="zh-CN" dirty="0"/>
              <a:t>IP</a:t>
            </a:r>
            <a:r>
              <a:rPr lang="zh-CN" altLang="en-US" dirty="0"/>
              <a:t>地址、⽣存时间等信息。如果要详细了解</a:t>
            </a:r>
            <a:r>
              <a:rPr lang="en-US" altLang="zh-CN" dirty="0"/>
              <a:t>IP</a:t>
            </a:r>
            <a:r>
              <a:rPr lang="zh-CN" altLang="en-US" dirty="0"/>
              <a:t>头的信息，可以自己后面学习一下</a:t>
            </a:r>
            <a:br>
              <a:rPr lang="en-US" altLang="zh-CN" dirty="0"/>
            </a:br>
            <a:r>
              <a:rPr lang="zh-CN" altLang="en-US" dirty="0"/>
              <a:t>下⾯我们⼀起来看下⼀个数据包从主机</a:t>
            </a:r>
            <a:r>
              <a:rPr lang="en-US" altLang="zh-CN" dirty="0"/>
              <a:t>A</a:t>
            </a:r>
            <a:r>
              <a:rPr lang="zh-CN" altLang="en-US" dirty="0"/>
              <a:t>到主机</a:t>
            </a:r>
            <a:r>
              <a:rPr lang="en-US" altLang="zh-CN" dirty="0"/>
              <a:t>B</a:t>
            </a:r>
            <a:r>
              <a:rPr lang="zh-CN" altLang="en-US" dirty="0"/>
              <a:t>的旅程：</a:t>
            </a:r>
            <a:endPar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1243180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1</a:t>
            </a:r>
            <a:r>
              <a:rPr lang="zh-CN" altLang="en-US" dirty="0"/>
              <a:t>、数据包如何送达主机” </a:t>
            </a:r>
            <a:r>
              <a:rPr lang="en-US" altLang="zh-CN" dirty="0"/>
              <a:t>-- </a:t>
            </a:r>
            <a:r>
              <a:rPr lang="zh-CN" altLang="en-US" dirty="0"/>
              <a:t>“</a:t>
            </a:r>
            <a:r>
              <a:rPr lang="en-US" altLang="zh-CN" dirty="0"/>
              <a:t>2</a:t>
            </a:r>
            <a:r>
              <a:rPr lang="zh-CN" altLang="en-US" dirty="0"/>
              <a:t>、主机如何将数据包转交给应⽤” </a:t>
            </a:r>
            <a:r>
              <a:rPr lang="en-US" altLang="zh-CN" dirty="0"/>
              <a:t>--- </a:t>
            </a:r>
            <a:r>
              <a:rPr lang="zh-CN" altLang="en-US" dirty="0"/>
              <a:t>“</a:t>
            </a:r>
            <a:r>
              <a:rPr lang="en-US" altLang="zh-CN" dirty="0"/>
              <a:t>3</a:t>
            </a:r>
            <a:r>
              <a:rPr lang="zh-CN" altLang="en-US" dirty="0"/>
              <a:t>、数据是如何被完整地送达应⽤程序”</a:t>
            </a:r>
            <a:br>
              <a:rPr lang="en-US" altLang="zh-CN" dirty="0"/>
            </a:br>
            <a:r>
              <a:rPr lang="en-US" altLang="zh-CN" dirty="0"/>
              <a:t>IP</a:t>
            </a:r>
            <a:r>
              <a:rPr lang="zh-CN" altLang="en-US" dirty="0"/>
              <a:t>是⾮常底层的协议，只负责把数据包传送到对⽅电脑，但是对⽅电脑并不知道把数据包交给哪个程序，是 交给浏览器还是交给王者荣耀？因此，需要基于</a:t>
            </a:r>
            <a:r>
              <a:rPr lang="en-US" altLang="zh-CN" dirty="0"/>
              <a:t>IP</a:t>
            </a:r>
            <a:r>
              <a:rPr lang="zh-CN" altLang="en-US" dirty="0"/>
              <a:t>之上开发能和应⽤打交道的协议，最常⻅的是“⽤⼾数据 包协议（</a:t>
            </a:r>
            <a:r>
              <a:rPr lang="en-US" altLang="zh-CN" dirty="0"/>
              <a:t>User Datagram Protocol</a:t>
            </a:r>
            <a:r>
              <a:rPr lang="zh-CN" altLang="en-US" dirty="0"/>
              <a:t>）”，简称</a:t>
            </a:r>
            <a:r>
              <a:rPr lang="en-US" altLang="zh-CN" dirty="0"/>
              <a:t>UDP</a:t>
            </a:r>
            <a:r>
              <a:rPr lang="zh-CN" altLang="en-US" dirty="0"/>
              <a:t>。</a:t>
            </a:r>
            <a:br>
              <a:rPr lang="en-US" altLang="zh-CN" dirty="0"/>
            </a:br>
            <a:r>
              <a:rPr lang="en-US" altLang="zh-CN" dirty="0"/>
              <a:t>------ </a:t>
            </a:r>
            <a:r>
              <a:rPr lang="zh-CN" altLang="en-US" dirty="0"/>
              <a:t>和</a:t>
            </a:r>
            <a:r>
              <a:rPr lang="en-US" altLang="zh-CN" dirty="0"/>
              <a:t>IP</a:t>
            </a:r>
            <a:r>
              <a:rPr lang="zh-CN" altLang="en-US" dirty="0"/>
              <a:t>头⼀样，端⼝号会被装进</a:t>
            </a:r>
            <a:r>
              <a:rPr lang="en-US" altLang="zh-CN" dirty="0"/>
              <a:t>UDP</a:t>
            </a:r>
            <a:r>
              <a:rPr lang="zh-CN" altLang="en-US" dirty="0"/>
              <a:t>头⾥⾯，</a:t>
            </a:r>
            <a:r>
              <a:rPr lang="en-US" altLang="zh-CN" dirty="0"/>
              <a:t>UDP</a:t>
            </a:r>
            <a:r>
              <a:rPr lang="zh-CN" altLang="en-US" dirty="0"/>
              <a:t>头 再和原始数据包合并组成新的</a:t>
            </a:r>
            <a:r>
              <a:rPr lang="en-US" altLang="zh-CN" dirty="0"/>
              <a:t>UDP</a:t>
            </a:r>
            <a:r>
              <a:rPr lang="zh-CN" altLang="en-US" dirty="0"/>
              <a:t>数据包。</a:t>
            </a:r>
            <a:r>
              <a:rPr lang="en-US" altLang="zh-CN" dirty="0"/>
              <a:t>UDP</a:t>
            </a:r>
            <a:r>
              <a:rPr lang="zh-CN" altLang="en-US" dirty="0"/>
              <a:t>头中除了⽬的端⼝，还有源端⼝号等信息。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dirty="0"/>
              <a:t>为了⽀持</a:t>
            </a:r>
            <a:r>
              <a:rPr lang="en-US" altLang="zh-CN" dirty="0"/>
              <a:t>UDP</a:t>
            </a:r>
            <a:r>
              <a:rPr lang="zh-CN" altLang="en-US" dirty="0"/>
              <a:t>协议，把前⾯的三层结构扩充为四层结构，在⽹络层和上层之间增加了传输层。为了⽀持</a:t>
            </a:r>
            <a:r>
              <a:rPr lang="en-US" altLang="zh-CN" dirty="0"/>
              <a:t>UDP</a:t>
            </a:r>
            <a:r>
              <a:rPr lang="zh-CN" altLang="en-US" dirty="0"/>
              <a:t>协议，我把前⾯的三层结构扩充为四层结构，在⽹络层和上层之间增加了传输层</a:t>
            </a:r>
            <a:br>
              <a:rPr lang="en-US" altLang="zh-CN" dirty="0"/>
            </a:br>
            <a:r>
              <a:rPr lang="en-US" altLang="zh-CN" dirty="0"/>
              <a:t>--------</a:t>
            </a:r>
            <a:r>
              <a:rPr lang="zh-CN" altLang="en-US" dirty="0"/>
              <a:t>最终，含有“极客时间”信息的数据包就旅⾏到了主机</a:t>
            </a:r>
            <a:r>
              <a:rPr lang="en-US" altLang="zh-CN" dirty="0"/>
              <a:t>B</a:t>
            </a:r>
            <a:r>
              <a:rPr lang="zh-CN" altLang="en-US" dirty="0"/>
              <a:t>上层应⽤程序这⾥。虽虽然说</a:t>
            </a:r>
            <a:r>
              <a:rPr lang="en-US" altLang="zh-CN" dirty="0"/>
              <a:t>UDP</a:t>
            </a:r>
            <a:r>
              <a:rPr lang="zh-CN" altLang="en-US" dirty="0"/>
              <a:t>不能保证数据可靠性，但是传输速度却⾮常快，所以</a:t>
            </a:r>
            <a:r>
              <a:rPr lang="en-US" altLang="zh-CN" dirty="0"/>
              <a:t>UDP</a:t>
            </a:r>
            <a:r>
              <a:rPr lang="zh-CN" altLang="en-US" dirty="0"/>
              <a:t>会应⽤在⼀些关注速度、但不那么严格 要求数据完整性的领域，如在线视频、互动游戏等。 </a:t>
            </a:r>
            <a:br>
              <a:rPr lang="en-US" altLang="zh-CN" dirty="0"/>
            </a:br>
            <a:r>
              <a:rPr lang="zh-CN" altLang="en-US" dirty="0"/>
              <a:t>对于浏览器请求，或者邮件这类要求数据传输可靠性（</a:t>
            </a:r>
            <a:r>
              <a:rPr lang="en-US" altLang="zh-CN" dirty="0"/>
              <a:t>reliability</a:t>
            </a:r>
            <a:r>
              <a:rPr lang="zh-CN" altLang="en-US" dirty="0"/>
              <a:t>）的应⽤，如果使⽤</a:t>
            </a:r>
            <a:r>
              <a:rPr lang="en-US" altLang="zh-CN" dirty="0"/>
              <a:t>UDP</a:t>
            </a:r>
            <a:r>
              <a:rPr lang="zh-CN" altLang="en-US" dirty="0"/>
              <a:t>来传输会存在两个问题：</a:t>
            </a:r>
            <a:r>
              <a:rPr lang="en-US" altLang="zh-CN" dirty="0"/>
              <a:t>1</a:t>
            </a:r>
            <a:r>
              <a:rPr lang="zh-CN" altLang="en-US" dirty="0"/>
              <a:t>、数据包在传输过程中容易丢失； </a:t>
            </a:r>
            <a:r>
              <a:rPr lang="en-US" altLang="zh-CN" dirty="0"/>
              <a:t>2</a:t>
            </a:r>
            <a:r>
              <a:rPr lang="zh-CN" altLang="en-US" dirty="0"/>
              <a:t>、⼤⽂件会被拆分成很多⼩的数据包来传输，这些⼩的数据包会经过不同的路由，并在不同的时间到达接收 端，⽽</a:t>
            </a:r>
            <a:r>
              <a:rPr lang="en-US" altLang="zh-CN" dirty="0"/>
              <a:t>UDP</a:t>
            </a:r>
            <a:r>
              <a:rPr lang="zh-CN" altLang="en-US" dirty="0"/>
              <a:t>协议并不知道如何组装这些数据包，从⽽把这些数据包还原成完整的⽂件。基于这两个问题，我们引⼊</a:t>
            </a:r>
            <a:r>
              <a:rPr lang="en-US" altLang="zh-CN" dirty="0"/>
              <a:t>TCP</a:t>
            </a:r>
            <a:r>
              <a:rPr lang="zh-CN" altLang="en-US" dirty="0"/>
              <a:t>了</a:t>
            </a:r>
            <a:endPar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1690414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1</a:t>
            </a:r>
            <a:r>
              <a:rPr lang="zh-CN" altLang="en-US" dirty="0"/>
              <a:t>、数据包如何送达主机” </a:t>
            </a:r>
            <a:r>
              <a:rPr lang="en-US" altLang="zh-CN" dirty="0"/>
              <a:t>-- </a:t>
            </a:r>
            <a:r>
              <a:rPr lang="zh-CN" altLang="en-US" dirty="0"/>
              <a:t>“</a:t>
            </a:r>
            <a:r>
              <a:rPr lang="en-US" altLang="zh-CN" dirty="0"/>
              <a:t>2</a:t>
            </a:r>
            <a:r>
              <a:rPr lang="zh-CN" altLang="en-US" dirty="0"/>
              <a:t>、主机如何将数据包转交给应⽤” </a:t>
            </a:r>
            <a:r>
              <a:rPr lang="en-US" altLang="zh-CN" dirty="0"/>
              <a:t>--- </a:t>
            </a:r>
            <a:r>
              <a:rPr lang="zh-CN" altLang="en-US" dirty="0"/>
              <a:t>“</a:t>
            </a:r>
            <a:r>
              <a:rPr lang="en-US" altLang="zh-CN" dirty="0"/>
              <a:t>3</a:t>
            </a:r>
            <a:r>
              <a:rPr lang="zh-CN" altLang="en-US" dirty="0"/>
              <a:t>、数据是如何被完整地送达应⽤程序”</a:t>
            </a:r>
            <a:br>
              <a:rPr lang="en-US" altLang="zh-CN" dirty="0"/>
            </a:br>
            <a:r>
              <a:rPr lang="en-US" altLang="zh-CN" dirty="0"/>
              <a:t>-------</a:t>
            </a:r>
            <a:r>
              <a:rPr lang="zh-CN" altLang="en-US" dirty="0"/>
              <a:t>和</a:t>
            </a:r>
            <a:r>
              <a:rPr lang="en-US" altLang="zh-CN" dirty="0"/>
              <a:t>UDP</a:t>
            </a:r>
            <a:r>
              <a:rPr lang="zh-CN" altLang="en-US" dirty="0"/>
              <a:t>头⼀样，</a:t>
            </a:r>
            <a:r>
              <a:rPr lang="en-US" altLang="zh-CN" dirty="0"/>
              <a:t>TCP</a:t>
            </a:r>
            <a:r>
              <a:rPr lang="zh-CN" altLang="en-US" dirty="0"/>
              <a:t>头除了包含了⽬标端⼝和本机端⼝号外，还提供了⽤于排序的序列号，以便接收端通过序号来重排数据包。 </a:t>
            </a:r>
            <a:br>
              <a:rPr lang="en-US" altLang="zh-CN" dirty="0"/>
            </a:br>
            <a:r>
              <a:rPr lang="en-US" altLang="zh-CN" dirty="0"/>
              <a:t>TCP</a:t>
            </a:r>
            <a:r>
              <a:rPr lang="zh-CN" altLang="en-US" dirty="0"/>
              <a:t>单个数据包的传输流程和</a:t>
            </a:r>
            <a:r>
              <a:rPr lang="en-US" altLang="zh-CN" dirty="0"/>
              <a:t>UDP</a:t>
            </a:r>
            <a:r>
              <a:rPr lang="zh-CN" altLang="en-US" dirty="0"/>
              <a:t>流程差不 多，不同的地⽅在于，通过</a:t>
            </a:r>
            <a:r>
              <a:rPr lang="en-US" altLang="zh-CN" dirty="0"/>
              <a:t>TCP</a:t>
            </a:r>
            <a:r>
              <a:rPr lang="zh-CN" altLang="en-US" dirty="0"/>
              <a:t>头的信息保证了⼀块⼤的数据传输的完整性。</a:t>
            </a:r>
            <a:br>
              <a:rPr lang="en-US" altLang="zh-CN" dirty="0"/>
            </a:br>
            <a:r>
              <a:rPr lang="zh-CN" altLang="en-US" dirty="0"/>
              <a:t>然后我们来看下完整的</a:t>
            </a:r>
            <a:r>
              <a:rPr lang="en-US" altLang="zh-CN" dirty="0"/>
              <a:t>TCP</a:t>
            </a:r>
            <a:r>
              <a:rPr lang="zh-CN" altLang="en-US" dirty="0"/>
              <a:t>连接过程，通过这个过程差不多就可以明⽩</a:t>
            </a:r>
            <a:r>
              <a:rPr lang="en-US" altLang="zh-CN" dirty="0"/>
              <a:t>TCP</a:t>
            </a:r>
            <a:r>
              <a:rPr lang="zh-CN" altLang="en-US" dirty="0"/>
              <a:t>是如何保证重传机制和数据包的排序功能的。 </a:t>
            </a:r>
            <a:br>
              <a:rPr lang="en-US" altLang="zh-CN" dirty="0"/>
            </a:br>
            <a:r>
              <a:rPr lang="zh-CN" altLang="en-US" dirty="0"/>
              <a:t>从这个图可以看出，⼀个完整的</a:t>
            </a:r>
            <a:r>
              <a:rPr lang="en-US" altLang="zh-CN" dirty="0"/>
              <a:t>TCP</a:t>
            </a:r>
            <a:r>
              <a:rPr lang="zh-CN" altLang="en-US" dirty="0"/>
              <a:t>连接的⽣命周期包括了“</a:t>
            </a:r>
            <a:r>
              <a:rPr lang="en-US" altLang="zh-CN" dirty="0"/>
              <a:t>1</a:t>
            </a:r>
            <a:r>
              <a:rPr lang="zh-CN" altLang="en-US" dirty="0"/>
              <a:t>、建⽴连接”“</a:t>
            </a:r>
            <a:r>
              <a:rPr lang="en-US" altLang="zh-CN" dirty="0"/>
              <a:t>2</a:t>
            </a:r>
            <a:r>
              <a:rPr lang="zh-CN" altLang="en-US" dirty="0"/>
              <a:t>、传输数据”和“</a:t>
            </a:r>
            <a:r>
              <a:rPr lang="en-US" altLang="zh-CN" dirty="0"/>
              <a:t>3</a:t>
            </a:r>
            <a:r>
              <a:rPr lang="zh-CN" altLang="en-US" dirty="0"/>
              <a:t>、断开连接”三个阶 段。 </a:t>
            </a:r>
            <a:br>
              <a:rPr lang="en-US" altLang="zh-CN" dirty="0"/>
            </a:br>
            <a:r>
              <a:rPr lang="en-US" altLang="zh-CN" dirty="0"/>
              <a:t>--1</a:t>
            </a:r>
            <a:r>
              <a:rPr lang="zh-CN" altLang="en-US" dirty="0"/>
              <a:t>、⾸先，建⽴连接阶段。这个阶段是通过“三次握⼿”来建⽴客⼾端和服务器之间的连接。</a:t>
            </a:r>
            <a:r>
              <a:rPr lang="en-US" altLang="zh-CN" dirty="0"/>
              <a:t>TCP </a:t>
            </a:r>
            <a:r>
              <a:rPr lang="zh-CN" altLang="en-US" dirty="0"/>
              <a:t>提供⾯向连 接的通信传输。⾯向连接是指在数据通信开始之前先做好两端之间的准备⼯作。所谓三次握⼿，是指在建 ⽴⼀个</a:t>
            </a:r>
            <a:r>
              <a:rPr lang="en-US" altLang="zh-CN" dirty="0"/>
              <a:t>TCP</a:t>
            </a:r>
            <a:r>
              <a:rPr lang="zh-CN" altLang="en-US" dirty="0"/>
              <a:t>连接时，客⼾端和服务器总共要发送三个数据包以确认连接的建⽴。</a:t>
            </a:r>
            <a:br>
              <a:rPr lang="en-US" altLang="zh-CN" dirty="0"/>
            </a:br>
            <a:r>
              <a:rPr lang="en-US" altLang="zh-CN" dirty="0"/>
              <a:t>--2</a:t>
            </a:r>
            <a:r>
              <a:rPr lang="zh-CN" altLang="en-US" dirty="0"/>
              <a:t>、其次，传输数据阶段。在该阶段，接收端需要对每个数据包进⾏确认操作，也就是接收端在接收到数据包 之后，需要发送确认数据包给发送端。所以当发送端发送了⼀个数据包之后，在规定时间内没有接收到接 收端反馈的确认消息，则判断为数据包丢失，并触发发送端的重发机制。同样，⼀个⼤的⽂件在传输过程 中会被拆分成很多⼩的数据包，这些数据包到达接收端后，接收端会按照</a:t>
            </a:r>
            <a:r>
              <a:rPr lang="en-US" altLang="zh-CN" dirty="0"/>
              <a:t>TCP</a:t>
            </a:r>
            <a:r>
              <a:rPr lang="zh-CN" altLang="en-US" dirty="0"/>
              <a:t>头中的序号为其排序，从⽽ 保证组成完整的数据。</a:t>
            </a:r>
            <a:br>
              <a:rPr lang="en-US" altLang="zh-CN" dirty="0"/>
            </a:br>
            <a:r>
              <a:rPr lang="en-US" altLang="zh-CN" dirty="0"/>
              <a:t>--3</a:t>
            </a:r>
            <a:r>
              <a:rPr lang="zh-CN" altLang="en-US" dirty="0"/>
              <a:t>、最后，断开连接阶段。数据传输完毕之后，就要终⽌连接了，涉及到最后⼀个阶段“四次挥⼿”来保证双 ⽅都能断开连接。</a:t>
            </a:r>
            <a:br>
              <a:rPr lang="en-US" altLang="zh-CN" dirty="0"/>
            </a:br>
            <a:r>
              <a:rPr lang="zh-CN" altLang="en-US" dirty="0"/>
              <a:t>所以，</a:t>
            </a:r>
            <a:r>
              <a:rPr lang="en-US" altLang="zh-CN" dirty="0"/>
              <a:t>TCP</a:t>
            </a:r>
            <a:r>
              <a:rPr lang="zh-CN" altLang="en-US" dirty="0"/>
              <a:t>为了保证数据传输的可靠性，牺牲了数据包的传输速度，因为“三次握 ⼿”和“数据包校验机制”等把传输过程中的数据包的数量提⾼了⼀倍。</a:t>
            </a:r>
            <a:br>
              <a:rPr lang="en-US" altLang="zh-CN" dirty="0"/>
            </a:br>
            <a:endPar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1678532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这里主要是熟悉</a:t>
            </a:r>
            <a:r>
              <a:rPr lang="en-US" altLang="zh-CN" dirty="0"/>
              <a:t>TCP</a:t>
            </a:r>
            <a:r>
              <a:rPr lang="zh-CN" altLang="en-US" dirty="0"/>
              <a:t>过程。</a:t>
            </a:r>
            <a:br>
              <a:rPr lang="en-US" altLang="zh-CN" dirty="0"/>
            </a:br>
            <a:r>
              <a:rPr lang="zh-CN" altLang="en-US" dirty="0"/>
              <a:t>其实，</a:t>
            </a:r>
            <a:r>
              <a:rPr lang="en-US" altLang="zh-CN" dirty="0"/>
              <a:t>HTTP</a:t>
            </a:r>
            <a:r>
              <a:rPr lang="zh-CN" altLang="en-US" dirty="0"/>
              <a:t>协议和</a:t>
            </a:r>
            <a:r>
              <a:rPr lang="en-US" altLang="zh-CN" dirty="0"/>
              <a:t>TCP</a:t>
            </a:r>
            <a:r>
              <a:rPr lang="zh-CN" altLang="en-US" dirty="0"/>
              <a:t>协议都是</a:t>
            </a:r>
            <a:r>
              <a:rPr lang="en-US" altLang="zh-CN" dirty="0"/>
              <a:t>TCP/IP</a:t>
            </a:r>
            <a:r>
              <a:rPr lang="zh-CN" altLang="en-US" dirty="0"/>
              <a:t>协议簇的⼦集。</a:t>
            </a:r>
            <a:br>
              <a:rPr lang="en-US" altLang="zh-CN" dirty="0"/>
            </a:br>
            <a:r>
              <a:rPr lang="en-US" altLang="zh-CN" dirty="0"/>
              <a:t>HTTP</a:t>
            </a:r>
            <a:r>
              <a:rPr lang="zh-CN" altLang="en-US" dirty="0"/>
              <a:t>协议属于应⽤层，</a:t>
            </a:r>
            <a:r>
              <a:rPr lang="en-US" altLang="zh-CN" dirty="0"/>
              <a:t>TCP</a:t>
            </a:r>
            <a:r>
              <a:rPr lang="zh-CN" altLang="en-US" dirty="0"/>
              <a:t>协议属于传输层，</a:t>
            </a:r>
            <a:r>
              <a:rPr lang="en-US" altLang="zh-CN" dirty="0"/>
              <a:t>HTTP</a:t>
            </a:r>
            <a:r>
              <a:rPr lang="zh-CN" altLang="en-US" dirty="0"/>
              <a:t>协议位于</a:t>
            </a:r>
            <a:r>
              <a:rPr lang="en-US" altLang="zh-CN" dirty="0"/>
              <a:t>TCP</a:t>
            </a:r>
            <a:r>
              <a:rPr lang="zh-CN" altLang="en-US" dirty="0"/>
              <a:t>协议的上层。</a:t>
            </a:r>
            <a:br>
              <a:rPr lang="en-US" altLang="zh-CN" dirty="0"/>
            </a:br>
            <a:r>
              <a:rPr lang="zh-CN" altLang="en-US" dirty="0"/>
              <a:t>请求⽅要发送的数据包，在应⽤层加上</a:t>
            </a:r>
            <a:r>
              <a:rPr lang="en-US" altLang="zh-CN" dirty="0"/>
              <a:t>HTTP</a:t>
            </a:r>
            <a:r>
              <a:rPr lang="zh-CN" altLang="en-US" dirty="0"/>
              <a:t>头以后会交给传输层的</a:t>
            </a:r>
            <a:r>
              <a:rPr lang="en-US" altLang="zh-CN" dirty="0"/>
              <a:t>TCP</a:t>
            </a:r>
            <a:r>
              <a:rPr lang="zh-CN" altLang="en-US" dirty="0"/>
              <a:t>协议处理，应答⽅接收到的数据 包，在传输层拆掉</a:t>
            </a:r>
            <a:r>
              <a:rPr lang="en-US" altLang="zh-CN" dirty="0"/>
              <a:t>TCP</a:t>
            </a:r>
            <a:r>
              <a:rPr lang="zh-CN" altLang="en-US" dirty="0"/>
              <a:t>头以后交给应⽤层的</a:t>
            </a:r>
            <a:r>
              <a:rPr lang="en-US" altLang="zh-CN" dirty="0"/>
              <a:t>HTTP</a:t>
            </a:r>
            <a:r>
              <a:rPr lang="zh-CN" altLang="en-US" dirty="0"/>
              <a:t>协议处理。建⽴ </a:t>
            </a:r>
            <a:r>
              <a:rPr lang="en-US" altLang="zh-CN" dirty="0"/>
              <a:t>TCP </a:t>
            </a:r>
            <a:r>
              <a:rPr lang="zh-CN" altLang="en-US" dirty="0"/>
              <a:t>连接后会顺序收发数据，请求⽅和 应答⽅都必须依据 </a:t>
            </a:r>
            <a:r>
              <a:rPr lang="en-US" altLang="zh-CN" dirty="0"/>
              <a:t>HTTP </a:t>
            </a:r>
            <a:r>
              <a:rPr lang="zh-CN" altLang="en-US" dirty="0"/>
              <a:t>规范构建和解析</a:t>
            </a:r>
            <a:r>
              <a:rPr lang="en-US" altLang="zh-CN" dirty="0"/>
              <a:t>HTTP</a:t>
            </a:r>
            <a:r>
              <a:rPr lang="zh-CN" altLang="en-US" dirty="0"/>
              <a:t>报⽂。</a:t>
            </a:r>
            <a:br>
              <a:rPr lang="en-US" altLang="zh-CN" dirty="0"/>
            </a:br>
            <a:r>
              <a:rPr lang="en-US" altLang="zh-CN" dirty="0"/>
              <a:t>----</a:t>
            </a:r>
            <a:r>
              <a:rPr lang="zh-CN" altLang="en-US" dirty="0"/>
              <a:t>在打开页面的时候，第二次打开速度比第一次打开速度要快，所以再来了解下</a:t>
            </a:r>
            <a:r>
              <a:rPr lang="en-US" altLang="zh-CN" dirty="0"/>
              <a:t>HTTP</a:t>
            </a:r>
            <a:r>
              <a:rPr lang="zh-CN" altLang="en-US" dirty="0"/>
              <a:t>请求流程，</a:t>
            </a:r>
            <a:endPar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090119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在刚说的</a:t>
            </a:r>
            <a:r>
              <a:rPr lang="en-US" altLang="zh-CN" dirty="0"/>
              <a:t>TCP</a:t>
            </a:r>
            <a:r>
              <a:rPr lang="zh-CN" altLang="en-US" dirty="0"/>
              <a:t>协议是如何保证数据完整传输的，⼀个</a:t>
            </a:r>
            <a:r>
              <a:rPr lang="en-US" altLang="zh-CN" dirty="0"/>
              <a:t>TCP</a:t>
            </a:r>
            <a:r>
              <a:rPr lang="zh-CN" altLang="en-US" dirty="0"/>
              <a:t>连接过程包括了建⽴连接、传输数据和断开连接三个阶段。</a:t>
            </a:r>
            <a:br>
              <a:rPr lang="en-US" altLang="zh-CN" dirty="0"/>
            </a:br>
            <a:r>
              <a:rPr lang="zh-CN" altLang="en-US" dirty="0"/>
              <a:t>⽽</a:t>
            </a:r>
            <a:r>
              <a:rPr lang="en-US" altLang="zh-CN" dirty="0"/>
              <a:t>HTTP</a:t>
            </a:r>
            <a:r>
              <a:rPr lang="zh-CN" altLang="en-US" dirty="0"/>
              <a:t>协议，正是建⽴在</a:t>
            </a:r>
            <a:r>
              <a:rPr lang="en-US" altLang="zh-CN" dirty="0"/>
              <a:t>TCP</a:t>
            </a:r>
            <a:r>
              <a:rPr lang="zh-CN" altLang="en-US" dirty="0"/>
              <a:t>连接基础</a:t>
            </a:r>
            <a:br>
              <a:rPr lang="en-US" altLang="zh-CN" dirty="0"/>
            </a:br>
            <a:r>
              <a:rPr lang="en-US" altLang="zh-CN" dirty="0"/>
              <a:t>-----</a:t>
            </a:r>
            <a:r>
              <a:rPr lang="zh-CN" altLang="en-US" dirty="0"/>
              <a:t>回答都隐藏在</a:t>
            </a:r>
            <a:r>
              <a:rPr lang="en-US" altLang="zh-CN" dirty="0"/>
              <a:t>HTTP</a:t>
            </a:r>
            <a:r>
              <a:rPr lang="zh-CN" altLang="en-US" dirty="0"/>
              <a:t>的请求过程中。所以，后面将通过分析在⼀个</a:t>
            </a:r>
            <a:r>
              <a:rPr lang="en-US" altLang="zh-CN" dirty="0"/>
              <a:t>HTTP</a:t>
            </a:r>
            <a:r>
              <a:rPr lang="zh-CN" altLang="en-US" dirty="0"/>
              <a:t>请求过程中每⼀步的状态来了解完整的</a:t>
            </a:r>
            <a:r>
              <a:rPr lang="en-US" altLang="zh-CN" dirty="0"/>
              <a:t>HTTP</a:t>
            </a:r>
            <a:r>
              <a:rPr lang="zh-CN" altLang="en-US" dirty="0"/>
              <a:t>请求过程。</a:t>
            </a:r>
            <a:br>
              <a:rPr lang="en-US" altLang="zh-CN" dirty="0"/>
            </a:br>
            <a:r>
              <a:rPr lang="zh-CN" altLang="en-US" dirty="0"/>
              <a:t>如果在浏览器地址栏⾥键⼊某个⽹站的地址：例如</a:t>
            </a:r>
            <a:r>
              <a:rPr lang="en-US" altLang="zh-CN" dirty="0" err="1"/>
              <a:t>vue</a:t>
            </a:r>
            <a:r>
              <a:rPr lang="zh-CN" altLang="en-US" dirty="0"/>
              <a:t>官网的网址， 那么接下来，浏览器会完成哪些动作呢？然后我们就⼀步⼀步详细“追踪”下。 </a:t>
            </a:r>
            <a:endPar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2492166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首先，先了解下</a:t>
            </a:r>
            <a:r>
              <a:rPr lang="zh-CN" altLang="en-US" dirty="0"/>
              <a:t>浏览器端发起</a:t>
            </a:r>
            <a:r>
              <a:rPr lang="en-US" altLang="zh-CN" dirty="0"/>
              <a:t>HTTP</a:t>
            </a:r>
            <a:r>
              <a:rPr lang="zh-CN" altLang="en-US" dirty="0"/>
              <a:t>请求流程 </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构建请求。⾸先，浏览器构建请求⾏信息，构建好后，浏览器准备发起⽹络请求。</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查找缓存。 </a:t>
            </a:r>
            <a:r>
              <a:rPr lang="en-US" altLang="zh-CN" dirty="0"/>
              <a:t>----- </a:t>
            </a:r>
            <a:r>
              <a:rPr lang="zh-CN" altLang="en-US" dirty="0"/>
              <a:t>当浏览器发现请求的资源已经在浏览器缓存中存有副本，它会拦截请求，返回该资源的副本，并直接结束请 求，⽽不会再去源服务器重新下载。这样做的好处有：</a:t>
            </a:r>
            <a:r>
              <a:rPr lang="en-US" altLang="zh-CN" dirty="0"/>
              <a:t>1</a:t>
            </a:r>
            <a:r>
              <a:rPr lang="zh-CN" altLang="en-US" dirty="0"/>
              <a:t>、缓解服务器端压⼒，提升性能（获取资源的耗时更短了）；</a:t>
            </a:r>
            <a:r>
              <a:rPr lang="en-US" altLang="zh-CN" dirty="0"/>
              <a:t>2</a:t>
            </a:r>
            <a:r>
              <a:rPr lang="zh-CN" altLang="en-US" dirty="0"/>
              <a:t>、对于⽹站来说，缓存是实现快速资源加载的重要组成部分。 </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准备</a:t>
            </a:r>
            <a:r>
              <a:rPr lang="en-US" altLang="zh-CN" dirty="0"/>
              <a:t>IP</a:t>
            </a:r>
            <a:r>
              <a:rPr lang="zh-CN" altLang="en-US" dirty="0"/>
              <a:t>地址和端⼝。</a:t>
            </a:r>
            <a:r>
              <a:rPr lang="en-US" altLang="zh-CN" dirty="0"/>
              <a:t>---</a:t>
            </a:r>
            <a:r>
              <a:rPr lang="zh-CN" altLang="en-US" dirty="0"/>
              <a:t>所以，这样⼀路推导下来，会发现在第⼀步浏览器会请求</a:t>
            </a:r>
            <a:r>
              <a:rPr lang="en-US" altLang="zh-CN" dirty="0"/>
              <a:t>DNS</a:t>
            </a:r>
            <a:r>
              <a:rPr lang="zh-CN" altLang="en-US" dirty="0"/>
              <a:t>返回域名对应的</a:t>
            </a:r>
            <a:r>
              <a:rPr lang="en-US" altLang="zh-CN" dirty="0"/>
              <a:t>IP</a:t>
            </a:r>
            <a:r>
              <a:rPr lang="zh-CN" altLang="en-US" dirty="0"/>
              <a:t>。当然浏览器还提供了 </a:t>
            </a:r>
            <a:r>
              <a:rPr lang="en-US" altLang="zh-CN" dirty="0"/>
              <a:t>DNS</a:t>
            </a:r>
            <a:r>
              <a:rPr lang="zh-CN" altLang="en-US" dirty="0"/>
              <a:t>数据缓存服务，如果某个域名已经解析过了，那么浏览器会缓存解析的结果，以供下次查询时直接使 ⽤，这样也会减少⼀次⽹络请求。</a:t>
            </a:r>
            <a:endParaRPr lang="en-US" altLang="zh-CN"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1669952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首先，先了解下</a:t>
            </a:r>
            <a:r>
              <a:rPr lang="zh-CN" altLang="en-US" dirty="0"/>
              <a:t>浏览器端发起</a:t>
            </a:r>
            <a:r>
              <a:rPr lang="en-US" altLang="zh-CN" dirty="0"/>
              <a:t>HTTP</a:t>
            </a:r>
            <a:r>
              <a:rPr lang="zh-CN" altLang="en-US" dirty="0"/>
              <a:t>请求流程 </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构建请求。</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查找缓存。</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a:solidFill>
                  <a:schemeClr val="tx1">
                    <a:lumMod val="65000"/>
                    <a:lumOff val="35000"/>
                  </a:schemeClr>
                </a:solidFill>
              </a:rPr>
              <a:t>准备</a:t>
            </a:r>
            <a:r>
              <a:rPr lang="en-US" altLang="zh-CN" sz="1200" dirty="0">
                <a:solidFill>
                  <a:schemeClr val="tx1">
                    <a:lumMod val="65000"/>
                    <a:lumOff val="35000"/>
                  </a:schemeClr>
                </a:solidFill>
              </a:rPr>
              <a:t>IP</a:t>
            </a:r>
            <a:r>
              <a:rPr lang="zh-CN" altLang="en-US" sz="1200" dirty="0">
                <a:solidFill>
                  <a:schemeClr val="tx1">
                    <a:lumMod val="65000"/>
                    <a:lumOff val="35000"/>
                  </a:schemeClr>
                </a:solidFill>
              </a:rPr>
              <a:t>地址和端⼝。</a:t>
            </a:r>
            <a:endParaRPr lang="en-US" altLang="zh-CN" sz="1200" dirty="0">
              <a:solidFill>
                <a:schemeClr val="tx1">
                  <a:lumMod val="65000"/>
                  <a:lumOff val="35000"/>
                </a:schemeClr>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等待</a:t>
            </a:r>
            <a:r>
              <a:rPr lang="en-US" altLang="zh-CN" dirty="0"/>
              <a:t>TCP</a:t>
            </a:r>
            <a:r>
              <a:rPr lang="zh-CN" altLang="en-US" dirty="0"/>
              <a:t>队列 。现在已经把端⼝和</a:t>
            </a:r>
            <a:r>
              <a:rPr lang="en-US" altLang="zh-CN" dirty="0"/>
              <a:t>IP</a:t>
            </a:r>
            <a:r>
              <a:rPr lang="zh-CN" altLang="en-US" dirty="0"/>
              <a:t>地址都准备好了，那么下⼀步是不是可以建⽴</a:t>
            </a:r>
            <a:r>
              <a:rPr lang="en-US" altLang="zh-CN" dirty="0"/>
              <a:t>TCP</a:t>
            </a:r>
            <a:r>
              <a:rPr lang="zh-CN" altLang="en-US" dirty="0"/>
              <a:t>连接了呢？</a:t>
            </a:r>
            <a:r>
              <a:rPr lang="en-US" altLang="zh-CN" dirty="0"/>
              <a:t>-</a:t>
            </a:r>
            <a:r>
              <a:rPr lang="zh-CN" altLang="en-US" dirty="0"/>
              <a:t>不行。</a:t>
            </a:r>
            <a:r>
              <a:rPr lang="en-US" altLang="zh-CN" dirty="0"/>
              <a:t>----</a:t>
            </a:r>
            <a:r>
              <a:rPr lang="zh-CN" altLang="en-US" dirty="0"/>
              <a:t>当然，如果当前请求数量少于</a:t>
            </a:r>
            <a:r>
              <a:rPr lang="en-US" altLang="zh-CN" dirty="0"/>
              <a:t>6</a:t>
            </a:r>
            <a:r>
              <a:rPr lang="zh-CN" altLang="en-US" dirty="0"/>
              <a:t>，会直接进⼊下⼀步，建⽴</a:t>
            </a:r>
            <a:r>
              <a:rPr lang="en-US" altLang="zh-CN" dirty="0"/>
              <a:t>TCP</a:t>
            </a:r>
            <a:r>
              <a:rPr lang="zh-CN" altLang="en-US" dirty="0"/>
              <a:t>连接。 </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a:solidFill>
                  <a:schemeClr val="tx1">
                    <a:lumMod val="65000"/>
                    <a:lumOff val="35000"/>
                  </a:schemeClr>
                </a:solidFill>
              </a:rPr>
              <a:t>建⽴</a:t>
            </a:r>
            <a:r>
              <a:rPr lang="en-US" altLang="zh-CN" sz="1200" dirty="0">
                <a:solidFill>
                  <a:schemeClr val="tx1">
                    <a:lumMod val="65000"/>
                    <a:lumOff val="35000"/>
                  </a:schemeClr>
                </a:solidFill>
              </a:rPr>
              <a:t>TCP</a:t>
            </a:r>
            <a:r>
              <a:rPr lang="zh-CN" altLang="en-US" sz="1200" dirty="0">
                <a:solidFill>
                  <a:schemeClr val="tx1">
                    <a:lumMod val="65000"/>
                    <a:lumOff val="35000"/>
                  </a:schemeClr>
                </a:solidFill>
              </a:rPr>
              <a:t>连接。就是上篇描述的</a:t>
            </a:r>
            <a:r>
              <a:rPr lang="en-US" altLang="zh-CN" sz="1200" dirty="0">
                <a:solidFill>
                  <a:schemeClr val="tx1">
                    <a:lumMod val="65000"/>
                    <a:lumOff val="35000"/>
                  </a:schemeClr>
                </a:solidFill>
              </a:rPr>
              <a:t>TCP</a:t>
            </a:r>
            <a:r>
              <a:rPr lang="zh-CN" altLang="en-US" sz="1200" dirty="0">
                <a:solidFill>
                  <a:schemeClr val="tx1">
                    <a:lumMod val="65000"/>
                    <a:lumOff val="35000"/>
                  </a:schemeClr>
                </a:solidFill>
              </a:rPr>
              <a:t>的工作方式。这里就不再重复讲述了。</a:t>
            </a:r>
            <a:endParaRPr lang="en-US" altLang="zh-CN" sz="1200" dirty="0">
              <a:solidFill>
                <a:schemeClr val="tx1">
                  <a:lumMod val="65000"/>
                  <a:lumOff val="35000"/>
                </a:schemeClr>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a:solidFill>
                  <a:schemeClr val="tx1">
                    <a:lumMod val="65000"/>
                    <a:lumOff val="35000"/>
                  </a:schemeClr>
                </a:solidFill>
              </a:rPr>
              <a:t>发送</a:t>
            </a:r>
            <a:r>
              <a:rPr lang="en-US" altLang="zh-CN" sz="1200" dirty="0">
                <a:solidFill>
                  <a:schemeClr val="tx1">
                    <a:lumMod val="65000"/>
                    <a:lumOff val="35000"/>
                  </a:schemeClr>
                </a:solidFill>
              </a:rPr>
              <a:t>HTTP</a:t>
            </a:r>
            <a:r>
              <a:rPr lang="zh-CN" altLang="en-US" sz="1200" dirty="0">
                <a:solidFill>
                  <a:schemeClr val="tx1">
                    <a:lumMod val="65000"/>
                    <a:lumOff val="35000"/>
                  </a:schemeClr>
                </a:solidFill>
              </a:rPr>
              <a:t>请求。</a:t>
            </a:r>
            <a:r>
              <a:rPr lang="zh-CN" altLang="en-US" dirty="0"/>
              <a:t>⼀旦建⽴了</a:t>
            </a:r>
            <a:r>
              <a:rPr lang="en-US" altLang="zh-CN" dirty="0"/>
              <a:t>TCP</a:t>
            </a:r>
            <a:r>
              <a:rPr lang="zh-CN" altLang="en-US" dirty="0"/>
              <a:t>连接，浏览器就可以和服务器进⾏通信了。⽽</a:t>
            </a:r>
            <a:r>
              <a:rPr lang="en-US" altLang="zh-CN" dirty="0"/>
              <a:t>HTTP</a:t>
            </a:r>
            <a:r>
              <a:rPr lang="zh-CN" altLang="en-US" dirty="0"/>
              <a:t>中的数据正是在这个通信过程中传输的。在浏览器发送请求⾏命令之后，还要以请求头形式发送其他⼀些信息，把浏览器的⼀些基础信息告诉服务 器。⽐如包含了浏览器所使⽤的操作系统、浏览器内核等信息，以及当前请求的域名信息、浏览器端的 </a:t>
            </a:r>
            <a:r>
              <a:rPr lang="en-US" altLang="zh-CN" dirty="0"/>
              <a:t>Cookie</a:t>
            </a:r>
            <a:r>
              <a:rPr lang="zh-CN" altLang="en-US" dirty="0"/>
              <a:t>信息，等等。</a:t>
            </a:r>
            <a:br>
              <a:rPr lang="en-US" altLang="zh-CN" dirty="0"/>
            </a:br>
            <a:r>
              <a:rPr lang="en-US" altLang="zh-CN" dirty="0"/>
              <a:t>-----------</a:t>
            </a:r>
            <a:r>
              <a:rPr lang="zh-CN" altLang="en-US" dirty="0"/>
              <a:t>然后，历经千⾟万苦，</a:t>
            </a:r>
            <a:r>
              <a:rPr lang="en-US" altLang="zh-CN" dirty="0"/>
              <a:t>HTTP</a:t>
            </a:r>
            <a:r>
              <a:rPr lang="zh-CN" altLang="en-US" dirty="0"/>
              <a:t>的请求信息终于被送达了服务器。接下来，服务器会根据浏览器的请求信息来准备相应的内容。</a:t>
            </a:r>
            <a:endPar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979159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rPr>
              <a:t>服务器端处理</a:t>
            </a:r>
            <a:r>
              <a:rPr lang="en-US" altLang="zh-CN" sz="1200" dirty="0">
                <a:solidFill>
                  <a:schemeClr val="tx1">
                    <a:lumMod val="65000"/>
                    <a:lumOff val="35000"/>
                  </a:schemeClr>
                </a:solidFill>
              </a:rPr>
              <a:t>HTTP</a:t>
            </a:r>
            <a:r>
              <a:rPr lang="zh-CN" altLang="en-US" sz="1200" dirty="0">
                <a:solidFill>
                  <a:schemeClr val="tx1">
                    <a:lumMod val="65000"/>
                    <a:lumOff val="35000"/>
                  </a:schemeClr>
                </a:solidFill>
              </a:rPr>
              <a:t>请求流程：</a:t>
            </a:r>
            <a:endParaRPr lang="en-US" altLang="zh-CN" sz="1200" dirty="0">
              <a:solidFill>
                <a:schemeClr val="tx1">
                  <a:lumMod val="65000"/>
                  <a:lumOff val="35000"/>
                </a:schemeClr>
              </a:solidFill>
            </a:endParaRPr>
          </a:p>
          <a:p>
            <a:pPr marL="228600" indent="-228600">
              <a:buAutoNum type="arabicPeriod"/>
            </a:pPr>
            <a:r>
              <a:rPr lang="zh-CN" altLang="en-US" dirty="0"/>
              <a:t>返回请求。</a:t>
            </a:r>
            <a:r>
              <a:rPr lang="en-US" altLang="zh-CN" dirty="0"/>
              <a:t>---</a:t>
            </a:r>
            <a:r>
              <a:rPr lang="zh-CN" altLang="en-US" dirty="0"/>
              <a:t>但并不是所有的请求都可以被服务器处理的，那么⼀些⽆法处理或者处理出错的信息，怎么办呢？服务器会通过请求⾏的状态码来告诉浏览器它的处理结果，⽐如：</a:t>
            </a:r>
            <a:r>
              <a:rPr lang="en-US" altLang="zh-CN" dirty="0"/>
              <a:t>1</a:t>
            </a:r>
            <a:r>
              <a:rPr lang="zh-CN" altLang="en-US" dirty="0"/>
              <a:t>、</a:t>
            </a:r>
            <a:r>
              <a:rPr lang="zh-CN" altLang="en-US" sz="1200" dirty="0"/>
              <a:t>最常⽤的状态码是</a:t>
            </a:r>
            <a:r>
              <a:rPr lang="en-US" altLang="zh-CN" sz="1200" dirty="0"/>
              <a:t>200</a:t>
            </a:r>
            <a:r>
              <a:rPr lang="zh-CN" altLang="en-US" sz="1200" dirty="0"/>
              <a:t>，表⽰处理成功。</a:t>
            </a:r>
            <a:r>
              <a:rPr lang="en-US" altLang="zh-CN" sz="1200" dirty="0"/>
              <a:t>2</a:t>
            </a:r>
            <a:r>
              <a:rPr lang="zh-CN" altLang="en-US" sz="1200" dirty="0"/>
              <a:t>、如果没有找到⻚⾯，则会返回</a:t>
            </a:r>
            <a:r>
              <a:rPr lang="en-US" altLang="zh-CN" sz="1200" dirty="0"/>
              <a:t>404</a:t>
            </a:r>
            <a:r>
              <a:rPr lang="zh-CN" altLang="en-US" sz="1200" dirty="0"/>
              <a:t>。</a:t>
            </a:r>
            <a:r>
              <a:rPr lang="zh-CN" altLang="en-US" dirty="0"/>
              <a:t>状态码类型很多，就不过多介绍了，可以⾃⾏查询和学习。二、随后，正如浏览器会随同请求发送请求头⼀样，服务器也会随同响应向浏览器发送响应头。响应头包含了服 务器⾃⾝的⼀些信息，⽐如服务器⽣成返回数据的时间、返回的数据类型（</a:t>
            </a:r>
            <a:r>
              <a:rPr lang="en-US" altLang="zh-CN" dirty="0"/>
              <a:t>JSON</a:t>
            </a:r>
            <a:r>
              <a:rPr lang="zh-CN" altLang="en-US" dirty="0"/>
              <a:t>、</a:t>
            </a:r>
            <a:r>
              <a:rPr lang="en-US" altLang="zh-CN" dirty="0"/>
              <a:t>HTML</a:t>
            </a:r>
            <a:r>
              <a:rPr lang="zh-CN" altLang="en-US" dirty="0"/>
              <a:t>、流媒体等类 型），以及服务器要在客⼾端保存的</a:t>
            </a:r>
            <a:r>
              <a:rPr lang="en-US" altLang="zh-CN" dirty="0"/>
              <a:t>Cookie</a:t>
            </a:r>
            <a:r>
              <a:rPr lang="zh-CN" altLang="en-US" dirty="0"/>
              <a:t>等信息。发送完响应头后，服务器就可以继续发送响应体的数据，通常，响应体就包含了</a:t>
            </a:r>
            <a:r>
              <a:rPr lang="en-US" altLang="zh-CN" dirty="0"/>
              <a:t>HTML</a:t>
            </a:r>
            <a:r>
              <a:rPr lang="zh-CN" altLang="en-US" dirty="0"/>
              <a:t>的实际内容。</a:t>
            </a:r>
            <a:r>
              <a:rPr lang="en-US" altLang="zh-CN" dirty="0"/>
              <a:t>=========</a:t>
            </a:r>
            <a:r>
              <a:rPr lang="zh-CN" altLang="en-US" dirty="0"/>
              <a:t>这些就是服务器响应浏览器的具体过程。</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a:solidFill>
                  <a:schemeClr val="tx1">
                    <a:lumMod val="65000"/>
                    <a:lumOff val="35000"/>
                  </a:schemeClr>
                </a:solidFill>
              </a:rPr>
              <a:t>断开连接。</a:t>
            </a:r>
            <a:r>
              <a:rPr lang="zh-CN" altLang="en-US" dirty="0"/>
              <a:t>通常情况下，⼀旦服务器向客⼾端返回了请求数据，它就要关闭 </a:t>
            </a:r>
            <a:r>
              <a:rPr lang="en-US" altLang="zh-CN" dirty="0"/>
              <a:t>TCP </a:t>
            </a:r>
            <a:r>
              <a:rPr lang="zh-CN" altLang="en-US" dirty="0"/>
              <a:t>连接。</a:t>
            </a:r>
            <a:r>
              <a:rPr lang="en-US" altLang="zh-CN" dirty="0"/>
              <a:t>---</a:t>
            </a:r>
            <a:r>
              <a:rPr lang="zh-CN" altLang="en-US" dirty="0"/>
              <a:t>那么</a:t>
            </a:r>
            <a:r>
              <a:rPr lang="en-US" altLang="zh-CN" dirty="0"/>
              <a:t>TCP</a:t>
            </a:r>
            <a:r>
              <a:rPr lang="zh-CN" altLang="en-US" dirty="0"/>
              <a:t>连接在发送后将仍然保持打开状态，这样浏览器就可以继续通过同⼀个</a:t>
            </a:r>
            <a:r>
              <a:rPr lang="en-US" altLang="zh-CN" dirty="0"/>
              <a:t>TCP</a:t>
            </a:r>
            <a:r>
              <a:rPr lang="zh-CN" altLang="en-US" dirty="0"/>
              <a:t>连接发送请求。保持 </a:t>
            </a:r>
            <a:r>
              <a:rPr lang="en-US" altLang="zh-CN" dirty="0"/>
              <a:t>TCP</a:t>
            </a:r>
            <a:r>
              <a:rPr lang="zh-CN" altLang="en-US" dirty="0"/>
              <a:t>连接可以省去下次请求时需要建⽴连接的时间，提升资源加载速度。⽐如，⼀个</a:t>
            </a:r>
            <a:r>
              <a:rPr lang="en-US" altLang="zh-CN" dirty="0"/>
              <a:t>Web⻚⾯</a:t>
            </a:r>
            <a:r>
              <a:rPr lang="zh-CN" altLang="en-US" dirty="0"/>
              <a:t>中内嵌的图⽚ 就都来⾃同⼀个</a:t>
            </a:r>
            <a:r>
              <a:rPr lang="en-US" altLang="zh-CN" dirty="0"/>
              <a:t>Web</a:t>
            </a:r>
            <a:r>
              <a:rPr lang="zh-CN" altLang="en-US" dirty="0"/>
              <a:t>站点，如果初始化了⼀个持久连接，你就可以复⽤该连接，以请求其他资源，⽽不需要 重新再建⽴新的</a:t>
            </a:r>
            <a:r>
              <a:rPr lang="en-US" altLang="zh-CN" dirty="0"/>
              <a:t>TCP</a:t>
            </a:r>
            <a:r>
              <a:rPr lang="zh-CN" altLang="en-US" dirty="0"/>
              <a:t>连接。</a:t>
            </a:r>
            <a:endParaRPr lang="en-US" altLang="zh-CN" sz="1200" dirty="0">
              <a:solidFill>
                <a:schemeClr val="tx1">
                  <a:lumMod val="65000"/>
                  <a:lumOff val="35000"/>
                </a:schemeClr>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a:solidFill>
                  <a:schemeClr val="tx1">
                    <a:lumMod val="65000"/>
                    <a:lumOff val="35000"/>
                  </a:schemeClr>
                </a:solidFill>
              </a:rPr>
              <a:t>重定向。</a:t>
            </a:r>
            <a:r>
              <a:rPr lang="zh-CN" altLang="en-US" dirty="0"/>
              <a:t>到这⾥似乎请求流程快结束了，不过还有⼀种情况需要了解下，⽐如当在浏览器中打开一个网址后，你会发现最终打开的⻚⾯地址是另外一个地址。这两个</a:t>
            </a:r>
            <a:r>
              <a:rPr lang="en-US" altLang="zh-CN" dirty="0"/>
              <a:t>URL</a:t>
            </a:r>
            <a:r>
              <a:rPr lang="zh-CN" altLang="en-US" dirty="0"/>
              <a:t>之所以不⼀样，是因为涉及到了⼀个重定向操作。</a:t>
            </a:r>
            <a:endParaRPr lang="en-US" altLang="zh-CN" sz="1200" dirty="0">
              <a:solidFill>
                <a:schemeClr val="tx1">
                  <a:lumMod val="65000"/>
                  <a:lumOff val="35000"/>
                </a:schemeClr>
              </a:solidFill>
            </a:endParaRPr>
          </a:p>
          <a:p>
            <a:pPr marL="0" indent="0">
              <a:buNone/>
            </a:pPr>
            <a:endParaRPr lang="en-US" altLang="zh-CN" sz="1200" dirty="0">
              <a:solidFill>
                <a:schemeClr val="tx1">
                  <a:lumMod val="65000"/>
                  <a:lumOff val="35000"/>
                </a:schemeClr>
              </a:solidFill>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1814894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现在我们再回过头来看看⽂章开头提出的问题。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问题</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lang="en-US" altLang="zh-CN" dirty="0"/>
              <a:t>1. </a:t>
            </a:r>
            <a:r>
              <a:rPr lang="zh-CN" altLang="en-US" dirty="0"/>
              <a:t>为什么很多站点第⼆次打开速度会很快？</a:t>
            </a:r>
            <a:r>
              <a:rPr lang="en-US" altLang="zh-CN" dirty="0"/>
              <a:t>-- </a:t>
            </a:r>
            <a:r>
              <a:rPr lang="zh-CN" altLang="en-US" dirty="0"/>
              <a:t>那么，哪些数据会被缓存呢？从上⾯介绍的核⼼请求路径可以发现，</a:t>
            </a:r>
            <a:r>
              <a:rPr lang="en-US" altLang="zh-CN" dirty="0"/>
              <a:t>DNS</a:t>
            </a:r>
            <a:r>
              <a:rPr lang="zh-CN" altLang="en-US" dirty="0"/>
              <a:t>缓存和⻚⾯资源缓存这两块数据是会被浏览器缓存的。其中，</a:t>
            </a:r>
            <a:r>
              <a:rPr lang="en-US" altLang="zh-CN" dirty="0"/>
              <a:t>DNS</a:t>
            </a:r>
            <a:r>
              <a:rPr lang="zh-CN" altLang="en-US" dirty="0"/>
              <a:t>缓存⽐较简单，它主要就是在浏览器本地把对应的</a:t>
            </a:r>
            <a:r>
              <a:rPr lang="en-US" altLang="zh-CN" dirty="0"/>
              <a:t>IP</a:t>
            </a:r>
            <a:r>
              <a:rPr lang="zh-CN" altLang="en-US" dirty="0"/>
              <a:t>和域名关联起来，这⾥就不做过多分析了。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问题</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2】2.</a:t>
            </a:r>
            <a:r>
              <a:rPr lang="zh-CN" altLang="en-US" dirty="0"/>
              <a:t>登录状态是如何保持的？ </a:t>
            </a:r>
            <a:r>
              <a:rPr lang="en-US" altLang="zh-CN" dirty="0"/>
              <a:t>--</a:t>
            </a:r>
            <a:r>
              <a:rPr lang="zh-CN" altLang="en-US" dirty="0"/>
              <a:t>可以知道浏览器⻚⾯状态是通过使⽤</a:t>
            </a:r>
            <a:r>
              <a:rPr lang="en-US" altLang="zh-CN" dirty="0"/>
              <a:t>Cookie</a:t>
            </a:r>
            <a:r>
              <a:rPr lang="zh-CN" altLang="en-US" dirty="0"/>
              <a:t>来实现的。</a:t>
            </a:r>
            <a:r>
              <a:rPr lang="en-US" altLang="zh-CN" dirty="0"/>
              <a:t>- Cookie</a:t>
            </a:r>
            <a:r>
              <a:rPr lang="zh-CN" altLang="en-US" dirty="0"/>
              <a:t>流程可以参考下图：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简单地说，如果服务器端发送的响应头内有 </a:t>
            </a:r>
            <a:r>
              <a:rPr lang="en-US" altLang="zh-CN" dirty="0"/>
              <a:t>Set-Cookie </a:t>
            </a:r>
            <a:r>
              <a:rPr lang="zh-CN" altLang="en-US" dirty="0"/>
              <a:t>的字段，那么浏览器就会将该字段的内容保持到本 地。当下次客⼾端再往该服务器发送请求时，客⼾端会⾃动在请求头中加⼊ </a:t>
            </a:r>
            <a:r>
              <a:rPr lang="en-US" altLang="zh-CN" dirty="0"/>
              <a:t>Cookie </a:t>
            </a:r>
            <a:r>
              <a:rPr lang="zh-CN" altLang="en-US" dirty="0"/>
              <a:t>值后再发送出去。服务 器端发现客⼾端发送过来的</a:t>
            </a:r>
            <a:r>
              <a:rPr lang="en-US" altLang="zh-CN" dirty="0"/>
              <a:t>Cookie</a:t>
            </a:r>
            <a:r>
              <a:rPr lang="zh-CN" altLang="en-US" dirty="0"/>
              <a:t>后，会去检查究竟是从哪⼀个客⼾端发来的连接请求，然后对⽐服务器 上的记录，最后得到该⽤⼾的状态信息。</a:t>
            </a:r>
            <a:endPar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153847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从图中可以看出，整个过程需要各个进程之间的配合。所以再来看一下各个进程的主要职责。</a:t>
            </a:r>
            <a:br>
              <a:rPr lang="en-US" altLang="zh-CN" dirty="0"/>
            </a:br>
            <a:r>
              <a:rPr lang="en-US" altLang="zh-CN" dirty="0"/>
              <a:t>【</a:t>
            </a:r>
            <a:r>
              <a:rPr lang="zh-CN" altLang="en-US" dirty="0"/>
              <a:t>浏览器进程</a:t>
            </a:r>
            <a:r>
              <a:rPr lang="en-US" altLang="zh-CN" dirty="0"/>
              <a:t>】</a:t>
            </a:r>
            <a:r>
              <a:rPr lang="zh-CN" altLang="en-US" dirty="0"/>
              <a:t>主要负责⽤⼾交互、⼦进程管理和⽂件储存等功能。</a:t>
            </a:r>
            <a:r>
              <a:rPr lang="en-US" altLang="zh-CN" dirty="0"/>
              <a:t>【</a:t>
            </a:r>
            <a:r>
              <a:rPr lang="zh-CN" altLang="en-US" dirty="0"/>
              <a:t>⽹络进程</a:t>
            </a:r>
            <a:r>
              <a:rPr lang="en-US" altLang="zh-CN" dirty="0"/>
              <a:t>】</a:t>
            </a:r>
            <a:r>
              <a:rPr lang="zh-CN" altLang="en-US" dirty="0"/>
              <a:t>是⾯向渲染进程和浏览器进程等提供⽹络下载功能。</a:t>
            </a:r>
            <a:br>
              <a:rPr lang="en-US" altLang="zh-CN" dirty="0"/>
            </a:br>
            <a:r>
              <a:rPr lang="en-US" altLang="zh-CN" dirty="0"/>
              <a:t>【</a:t>
            </a:r>
            <a:r>
              <a:rPr lang="zh-CN" altLang="en-US" dirty="0"/>
              <a:t>渲染进程</a:t>
            </a:r>
            <a:r>
              <a:rPr lang="en-US" altLang="zh-CN" dirty="0"/>
              <a:t>】</a:t>
            </a:r>
            <a:r>
              <a:rPr lang="zh-CN" altLang="en-US" dirty="0"/>
              <a:t>的主要职责是把从⽹络下载的</a:t>
            </a:r>
            <a:r>
              <a:rPr lang="en-US" altLang="zh-CN" dirty="0"/>
              <a:t>HTML</a:t>
            </a:r>
            <a:r>
              <a:rPr lang="zh-CN" altLang="en-US" dirty="0"/>
              <a:t>、</a:t>
            </a:r>
            <a:r>
              <a:rPr lang="en-US" altLang="zh-CN" dirty="0"/>
              <a:t>JavaScript</a:t>
            </a:r>
            <a:r>
              <a:rPr lang="zh-CN" altLang="en-US" dirty="0"/>
              <a:t>、</a:t>
            </a:r>
            <a:r>
              <a:rPr lang="en-US" altLang="zh-CN" dirty="0"/>
              <a:t>CSS</a:t>
            </a:r>
            <a:r>
              <a:rPr lang="zh-CN" altLang="en-US" dirty="0"/>
              <a:t>、图⽚等资源解析为可以显⽰和交互的 ⻚⾯。因为渲染进程所有的内容都是通过⽹络获取的，会存在⼀些恶意代码利⽤浏览器漏洞对系统进⾏攻 击，所以运⾏在渲染进程⾥⾯的代码是不被信任的。这也是为什么</a:t>
            </a:r>
            <a:r>
              <a:rPr lang="en-US" altLang="zh-CN" dirty="0"/>
              <a:t>Chrome</a:t>
            </a:r>
            <a:r>
              <a:rPr lang="zh-CN" altLang="en-US" dirty="0"/>
              <a:t>会让渲染进程运⾏在安全沙箱 ⾥，就是为了保证系统的安全。</a:t>
            </a:r>
            <a:r>
              <a:rPr lang="en-US" altLang="zh-CN" dirty="0"/>
              <a:t>-------</a:t>
            </a:r>
            <a:br>
              <a:rPr lang="en-US" altLang="zh-CN" dirty="0"/>
            </a:br>
            <a:r>
              <a:rPr lang="en-US" altLang="zh-CN" dirty="0"/>
              <a:t>【</a:t>
            </a:r>
            <a:r>
              <a:rPr lang="zh-CN" altLang="en-US" dirty="0"/>
              <a:t>蓝色背景</a:t>
            </a:r>
            <a:r>
              <a:rPr lang="en-US" altLang="zh-CN" dirty="0"/>
              <a:t>】</a:t>
            </a:r>
            <a:r>
              <a:rPr lang="zh-CN" altLang="en-US" dirty="0"/>
              <a:t>标记部分就职几个核心的节点。</a:t>
            </a:r>
            <a:br>
              <a:rPr lang="en-US" altLang="zh-CN" dirty="0"/>
            </a:br>
            <a:r>
              <a:rPr lang="en-US" altLang="zh-CN" dirty="0"/>
              <a:t>1</a:t>
            </a:r>
            <a:r>
              <a:rPr lang="zh-CN" altLang="en-US" dirty="0"/>
              <a:t>、从浏览器进程⾥输⼊请求信息。</a:t>
            </a:r>
            <a:r>
              <a:rPr lang="en-US" altLang="zh-CN" dirty="0"/>
              <a:t>2</a:t>
            </a:r>
            <a:r>
              <a:rPr lang="zh-CN" altLang="en-US" dirty="0"/>
              <a:t>、从浏览器进程⾥输⼊请求信息。</a:t>
            </a:r>
            <a:r>
              <a:rPr lang="en-US" altLang="zh-CN" dirty="0"/>
              <a:t>3</a:t>
            </a:r>
            <a:r>
              <a:rPr lang="zh-CN" altLang="en-US" dirty="0"/>
              <a:t>、服务器响应</a:t>
            </a:r>
            <a:r>
              <a:rPr lang="en-US" altLang="zh-CN" dirty="0"/>
              <a:t>URL</a:t>
            </a:r>
            <a:r>
              <a:rPr lang="zh-CN" altLang="en-US" dirty="0"/>
              <a:t>请求之后，浏览器进程就⼜要开始准备渲染进程了。</a:t>
            </a:r>
            <a:r>
              <a:rPr lang="en-US" altLang="zh-CN" dirty="0"/>
              <a:t>4</a:t>
            </a:r>
            <a:r>
              <a:rPr lang="zh-CN" altLang="en-US" dirty="0"/>
              <a:t>、服务器响应</a:t>
            </a:r>
            <a:r>
              <a:rPr lang="en-US" altLang="zh-CN" dirty="0"/>
              <a:t>URL</a:t>
            </a:r>
            <a:r>
              <a:rPr lang="zh-CN" altLang="en-US" dirty="0"/>
              <a:t>请求之后，浏览器进程就⼜要开始准备渲染进程了。</a:t>
            </a:r>
            <a:r>
              <a:rPr lang="en-US" altLang="zh-CN" dirty="0"/>
              <a:t>5</a:t>
            </a:r>
            <a:r>
              <a:rPr lang="zh-CN" altLang="en-US" dirty="0"/>
              <a:t>、渲染进程接收完⽂档信息之后，便开始解析⻚⾯和加载⼦资源，完成⻚⾯的渲染。</a:t>
            </a:r>
            <a:br>
              <a:rPr lang="en-US" altLang="zh-CN" dirty="0"/>
            </a:br>
            <a:r>
              <a:rPr lang="zh-CN" altLang="en-US" dirty="0"/>
              <a:t>下⾯我们来详细分析下这些步骤，同时也就解答了开头所说的那个问题 </a:t>
            </a:r>
            <a:r>
              <a:rPr lang="en-US" altLang="zh-CN" dirty="0"/>
              <a:t>--- </a:t>
            </a:r>
            <a:r>
              <a:rPr lang="zh-CN" altLang="en-US" sz="1200" b="1" dirty="0">
                <a:solidFill>
                  <a:schemeClr val="tx1">
                    <a:lumMod val="65000"/>
                    <a:lumOff val="35000"/>
                  </a:schemeClr>
                </a:solidFill>
                <a:latin typeface="思源黑体 CN Bold" panose="020B0800000000000000" charset="-122"/>
                <a:ea typeface="思源黑体 CN Bold" panose="020B0800000000000000" charset="-122"/>
              </a:rPr>
              <a:t>从输入</a:t>
            </a:r>
            <a:r>
              <a:rPr lang="en-US" altLang="zh-CN" sz="1200" b="1" dirty="0">
                <a:solidFill>
                  <a:schemeClr val="tx1">
                    <a:lumMod val="65000"/>
                    <a:lumOff val="35000"/>
                  </a:schemeClr>
                </a:solidFill>
                <a:latin typeface="思源黑体 CN Bold" panose="020B0800000000000000" charset="-122"/>
                <a:ea typeface="思源黑体 CN Bold" panose="020B0800000000000000" charset="-122"/>
              </a:rPr>
              <a:t>URL</a:t>
            </a:r>
            <a:r>
              <a:rPr lang="zh-CN" altLang="en-US" sz="1200" b="1" dirty="0">
                <a:solidFill>
                  <a:schemeClr val="tx1">
                    <a:lumMod val="65000"/>
                    <a:lumOff val="35000"/>
                  </a:schemeClr>
                </a:solidFill>
                <a:latin typeface="思源黑体 CN Bold" panose="020B0800000000000000" charset="-122"/>
                <a:ea typeface="思源黑体 CN Bold" panose="020B0800000000000000" charset="-122"/>
              </a:rPr>
              <a:t>到页面展示，这中间发生了什么？？？</a:t>
            </a:r>
            <a:endPar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2457408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从图中可以看到，浏览器中的</a:t>
            </a:r>
            <a:r>
              <a:rPr lang="en-US" altLang="zh-CN" dirty="0"/>
              <a:t>HTTP</a:t>
            </a:r>
            <a:r>
              <a:rPr lang="zh-CN" altLang="en-US" dirty="0"/>
              <a:t>请求从发起到结束⼀共经历了如下⼋个阶段：构建请求、查找缓存、准 备</a:t>
            </a:r>
            <a:r>
              <a:rPr lang="en-US" altLang="zh-CN" dirty="0"/>
              <a:t>IP</a:t>
            </a:r>
            <a:r>
              <a:rPr lang="zh-CN" altLang="en-US" dirty="0"/>
              <a:t>和端⼝、等待</a:t>
            </a:r>
            <a:r>
              <a:rPr lang="en-US" altLang="zh-CN" dirty="0"/>
              <a:t>TCP</a:t>
            </a:r>
            <a:r>
              <a:rPr lang="zh-CN" altLang="en-US" dirty="0"/>
              <a:t>队列、建⽴</a:t>
            </a:r>
            <a:r>
              <a:rPr lang="en-US" altLang="zh-CN" dirty="0"/>
              <a:t>TCP</a:t>
            </a:r>
            <a:r>
              <a:rPr lang="zh-CN" altLang="en-US" dirty="0"/>
              <a:t>连接、发起</a:t>
            </a:r>
            <a:r>
              <a:rPr lang="en-US" altLang="zh-CN" dirty="0"/>
              <a:t>HTTP</a:t>
            </a:r>
            <a:r>
              <a:rPr lang="zh-CN" altLang="en-US" dirty="0"/>
              <a:t>请求、服务器处理请求、服务器返回请求和断开连 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问题</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dirty="0"/>
              <a:t>如果⼀个⻚⾯的⽹络加载时间过久，你 是如何分析卡在哪个阶段的？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先猜测最可能的出问题的地⽅，⽹络传输丢包⽐较严重，需要不断重传。然后通过</a:t>
            </a:r>
            <a:r>
              <a:rPr lang="en-US" altLang="zh-CN" dirty="0"/>
              <a:t>ping curl</a:t>
            </a:r>
            <a:r>
              <a:rPr lang="zh-CN" altLang="en-US" dirty="0"/>
              <a:t>看看对应 的时延⾼不⾼。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然后通过</a:t>
            </a:r>
            <a:r>
              <a:rPr lang="en-US" altLang="zh-CN" dirty="0" err="1"/>
              <a:t>wireshake</a:t>
            </a:r>
            <a:r>
              <a:rPr lang="zh-CN" altLang="en-US" dirty="0"/>
              <a:t>看看具体哪⾥出了问题。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假如别⼈访问很快，⾃⼰电脑很慢，就要看看⾃⼰客⼾端是否有问题了。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endPar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761882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2722399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接下来，便进⼊了⻚⾯资源请求过程。这时，浏览器进程会通过进程间通信（</a:t>
            </a:r>
            <a:r>
              <a:rPr lang="en-US" altLang="zh-CN" dirty="0"/>
              <a:t>IPC</a:t>
            </a:r>
            <a:r>
              <a:rPr lang="zh-CN" altLang="en-US" dirty="0"/>
              <a:t>）把</a:t>
            </a:r>
            <a:r>
              <a:rPr lang="en-US" altLang="zh-CN" dirty="0"/>
              <a:t>URL</a:t>
            </a:r>
            <a:r>
              <a:rPr lang="zh-CN" altLang="en-US" dirty="0"/>
              <a:t>请求发送⾄⽹络进程，⽹络进程接收到</a:t>
            </a:r>
            <a:r>
              <a:rPr lang="en-US" altLang="zh-CN" dirty="0"/>
              <a:t>URL</a:t>
            </a:r>
            <a:r>
              <a:rPr lang="zh-CN" altLang="en-US" dirty="0"/>
              <a:t>请求后，会在这⾥发起真正的</a:t>
            </a:r>
            <a:r>
              <a:rPr lang="en-US" altLang="zh-CN" dirty="0"/>
              <a:t>URL</a:t>
            </a:r>
            <a:r>
              <a:rPr lang="zh-CN" altLang="en-US" dirty="0"/>
              <a:t>请求流程。那具体流程是怎样的呢？</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zh-CN" altLang="en-US" dirty="0"/>
              <a:t>这里提及到了</a:t>
            </a:r>
            <a:r>
              <a:rPr lang="en-US" altLang="zh-CN" dirty="0"/>
              <a:t>TCP</a:t>
            </a:r>
            <a:r>
              <a:rPr lang="zh-CN" altLang="en-US" dirty="0"/>
              <a:t>和</a:t>
            </a:r>
            <a:r>
              <a:rPr lang="en-US" altLang="zh-CN" dirty="0"/>
              <a:t>HTTP</a:t>
            </a:r>
            <a:r>
              <a:rPr lang="zh-CN" altLang="en-US" dirty="0"/>
              <a:t>，就简单了解下相关内容，首先说一下</a:t>
            </a:r>
            <a:r>
              <a:rPr lang="en-US" altLang="zh-CN" dirty="0"/>
              <a:t>TCP</a:t>
            </a:r>
            <a:r>
              <a:rPr lang="zh-CN" altLang="en-US" dirty="0"/>
              <a:t>协议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链接返回</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b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b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209168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a:t>
            </a:r>
            <a:r>
              <a:rPr lang="zh-CN" altLang="en-US" dirty="0"/>
              <a:t>（</a:t>
            </a:r>
            <a:r>
              <a:rPr lang="en-US" altLang="zh-CN" dirty="0"/>
              <a:t>1</a:t>
            </a:r>
            <a:r>
              <a:rPr lang="zh-CN" altLang="en-US" dirty="0"/>
              <a:t>）重定向（</a:t>
            </a:r>
            <a:r>
              <a:rPr lang="en-US" altLang="zh-CN" dirty="0"/>
              <a:t>2</a:t>
            </a:r>
            <a:r>
              <a:rPr lang="zh-CN" altLang="en-US" dirty="0"/>
              <a:t>）响应数据类型处理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在接收到服务器返回的响应头后，⽹络进程开始解析响应头，如果发现返回的状态码是</a:t>
            </a:r>
            <a:r>
              <a:rPr lang="en-US" altLang="zh-CN" dirty="0"/>
              <a:t>301</a:t>
            </a:r>
            <a:r>
              <a:rPr lang="zh-CN" altLang="en-US" dirty="0"/>
              <a:t>或者</a:t>
            </a:r>
            <a:r>
              <a:rPr lang="en-US" altLang="zh-CN" dirty="0"/>
              <a:t>302</a:t>
            </a:r>
            <a:r>
              <a:rPr lang="zh-CN" altLang="en-US" dirty="0"/>
              <a:t>，那么 说明服务器需要浏览器重定向到其他</a:t>
            </a:r>
            <a:r>
              <a:rPr lang="en-US" altLang="zh-CN" dirty="0"/>
              <a:t>URL</a:t>
            </a:r>
            <a:r>
              <a:rPr lang="zh-CN" altLang="en-US" dirty="0"/>
              <a:t>。这时⽹络进程会从响应头的</a:t>
            </a:r>
            <a:r>
              <a:rPr lang="en-US" altLang="zh-CN" dirty="0"/>
              <a:t>Location</a:t>
            </a:r>
            <a:r>
              <a:rPr lang="zh-CN" altLang="en-US" dirty="0"/>
              <a:t>字段⾥⾯读取重定向的地 址，然后再发起新的</a:t>
            </a:r>
            <a:r>
              <a:rPr lang="en-US" altLang="zh-CN" dirty="0"/>
              <a:t>HTTP</a:t>
            </a:r>
            <a:r>
              <a:rPr lang="zh-CN" altLang="en-US" dirty="0"/>
              <a:t>或者</a:t>
            </a:r>
            <a:r>
              <a:rPr lang="en-US" altLang="zh-CN" dirty="0"/>
              <a:t>HTTPS</a:t>
            </a:r>
            <a:r>
              <a:rPr lang="zh-CN" altLang="en-US" dirty="0"/>
              <a:t>请求，⼀切⼜重头开始了。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在导航过程中，如果服务器响应⾏的状态码包含了 </a:t>
            </a:r>
            <a:r>
              <a:rPr lang="en-US" altLang="zh-CN" dirty="0"/>
              <a:t>301</a:t>
            </a:r>
            <a:r>
              <a:rPr lang="zh-CN" altLang="en-US" dirty="0"/>
              <a:t>、</a:t>
            </a:r>
            <a:r>
              <a:rPr lang="en-US" altLang="zh-CN" dirty="0"/>
              <a:t>302⼀</a:t>
            </a:r>
            <a:r>
              <a:rPr lang="zh-CN" altLang="en-US" dirty="0"/>
              <a:t>类的跳转信息，浏览器会跳转到新的地址继续导航；如果响应⾏是</a:t>
            </a:r>
            <a:r>
              <a:rPr lang="en-US" altLang="zh-CN" dirty="0"/>
              <a:t>200</a:t>
            </a:r>
            <a:r>
              <a:rPr lang="zh-CN" altLang="en-US" dirty="0"/>
              <a:t>，那么表⽰浏览器可以 继续处理该请求。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2</a:t>
            </a:r>
            <a:r>
              <a:rPr lang="zh-CN" altLang="en-US" dirty="0"/>
              <a:t>）响应数据类型处理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在处理了跳转信息之后，我们继续导航流程的分析。</a:t>
            </a:r>
            <a:r>
              <a:rPr lang="en-US" altLang="zh-CN" dirty="0"/>
              <a:t>URL</a:t>
            </a:r>
            <a:r>
              <a:rPr lang="zh-CN" altLang="en-US" dirty="0"/>
              <a:t>请求的数据类型，有时候是⼀个下载类型，有时候 是正常的</a:t>
            </a:r>
            <a:r>
              <a:rPr lang="en-US" altLang="zh-CN" dirty="0"/>
              <a:t>HTML⻚⾯</a:t>
            </a:r>
            <a:r>
              <a:rPr lang="zh-CN" altLang="en-US" dirty="0"/>
              <a:t>，那么浏览器是如何区分它们呢？</a:t>
            </a:r>
            <a:r>
              <a:rPr lang="en-US" altLang="zh-CN" dirty="0"/>
              <a:t>---</a:t>
            </a:r>
            <a:r>
              <a:rPr lang="zh-CN" altLang="en-US" dirty="0"/>
              <a:t>答案是</a:t>
            </a:r>
            <a:r>
              <a:rPr lang="en-US" altLang="zh-CN" dirty="0"/>
              <a:t>Content-Type</a:t>
            </a:r>
            <a:r>
              <a:rPr lang="zh-CN" altLang="en-US" dirty="0"/>
              <a:t>。</a:t>
            </a:r>
            <a:r>
              <a:rPr lang="en-US" altLang="zh-CN" dirty="0"/>
              <a:t>Content-Type</a:t>
            </a:r>
            <a:r>
              <a:rPr lang="zh-CN" altLang="en-US" dirty="0"/>
              <a:t>是</a:t>
            </a:r>
            <a:r>
              <a:rPr lang="en-US" altLang="zh-CN" dirty="0"/>
              <a:t>HTTP</a:t>
            </a:r>
            <a:r>
              <a:rPr lang="zh-CN" altLang="en-US" dirty="0"/>
              <a:t>头中⼀个⾮常重要的字段， 它告诉浏览器服务器返回的响应体数据是什么类型，然后浏览器会根据</a:t>
            </a:r>
            <a:r>
              <a:rPr lang="en-US" altLang="zh-CN" dirty="0"/>
              <a:t>Content-Type</a:t>
            </a:r>
            <a:r>
              <a:rPr lang="zh-CN" altLang="en-US" dirty="0"/>
              <a:t>的值来决定如何显⽰响应体的内容。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响应头中的</a:t>
            </a:r>
            <a:r>
              <a:rPr lang="en-US" altLang="zh-CN" dirty="0"/>
              <a:t>Content-type</a:t>
            </a:r>
            <a:r>
              <a:rPr lang="zh-CN" altLang="en-US" dirty="0"/>
              <a:t>字段的值如果是</a:t>
            </a:r>
            <a:r>
              <a:rPr lang="en-US" altLang="zh-CN" dirty="0"/>
              <a:t>text/html</a:t>
            </a:r>
            <a:r>
              <a:rPr lang="zh-CN" altLang="en-US" dirty="0"/>
              <a:t>，这就是告诉浏览器，服务器返回的数据 是</a:t>
            </a:r>
            <a:r>
              <a:rPr lang="en-US" altLang="zh-CN" dirty="0"/>
              <a:t>HTML</a:t>
            </a:r>
            <a:r>
              <a:rPr lang="zh-CN" altLang="en-US" dirty="0"/>
              <a:t>格式。。。。。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所以，不同</a:t>
            </a:r>
            <a:r>
              <a:rPr lang="en-US" altLang="zh-CN" dirty="0"/>
              <a:t>Content-Type</a:t>
            </a:r>
            <a:r>
              <a:rPr lang="zh-CN" altLang="en-US" dirty="0"/>
              <a:t>的后续处理流程也截然不同。如果</a:t>
            </a:r>
            <a:r>
              <a:rPr lang="en-US" altLang="zh-CN" dirty="0"/>
              <a:t>Content-Type</a:t>
            </a:r>
            <a:r>
              <a:rPr lang="zh-CN" altLang="en-US" dirty="0"/>
              <a:t>字段的值被浏览器判断为下载类 型，那么该请求会被提交给浏览器的下载管理器，同时该</a:t>
            </a:r>
            <a:r>
              <a:rPr lang="en-US" altLang="zh-CN" dirty="0"/>
              <a:t>URL</a:t>
            </a:r>
            <a:r>
              <a:rPr lang="zh-CN" altLang="en-US" dirty="0"/>
              <a:t>请求的导航流程就此结束。但如果是</a:t>
            </a:r>
            <a:r>
              <a:rPr lang="en-US" altLang="zh-CN" dirty="0"/>
              <a:t>HTML</a:t>
            </a:r>
            <a:r>
              <a:rPr lang="zh-CN" altLang="en-US" dirty="0"/>
              <a:t>， 那么浏览器则会继续进⾏导航流程。由于</a:t>
            </a:r>
            <a:r>
              <a:rPr lang="en-US" altLang="zh-CN" dirty="0"/>
              <a:t>Chrome</a:t>
            </a:r>
            <a:r>
              <a:rPr lang="zh-CN" altLang="en-US" dirty="0"/>
              <a:t>的⻚⾯渲染是运⾏在渲染进程中的，所以接下来就需要准备</a:t>
            </a:r>
            <a:r>
              <a:rPr lang="en-US" altLang="zh-CN" dirty="0"/>
              <a:t>【</a:t>
            </a:r>
            <a:r>
              <a:rPr lang="zh-CN" altLang="en-US" dirty="0"/>
              <a:t>渲染进程</a:t>
            </a:r>
            <a:r>
              <a:rPr lang="en-US" altLang="zh-CN" dirty="0"/>
              <a:t>】</a:t>
            </a:r>
            <a:r>
              <a:rPr lang="zh-CN" altLang="en-US" dirty="0"/>
              <a:t>了。 </a:t>
            </a:r>
            <a:endPar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601735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 </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 </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）重定向（</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）相应数据类型处理。</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3</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b="1" dirty="0"/>
              <a:t>准备渲染进程。</a:t>
            </a:r>
            <a:r>
              <a:rPr lang="en-US" altLang="zh-CN" b="1" dirty="0"/>
              <a:t>4</a:t>
            </a:r>
            <a:r>
              <a:rPr lang="zh-CN" altLang="en-US" b="1" dirty="0"/>
              <a:t>、提交⽂档</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3</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b="1" dirty="0"/>
              <a:t>准备渲染进程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默认情况下，</a:t>
            </a:r>
            <a:r>
              <a:rPr lang="en-US" altLang="zh-CN" dirty="0"/>
              <a:t>Chrome</a:t>
            </a:r>
            <a:r>
              <a:rPr lang="zh-CN" altLang="en-US" dirty="0"/>
              <a:t>会为每个⻚⾯分配⼀个渲染进程，也就是说，每打开⼀个新⻚⾯就会配套创建⼀个新 的渲染进程。但是，也有⼀些例外，在某些情况下，浏览器会让多个⻚⾯直接运⾏在同⼀个渲染进程中。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dirty="0"/>
              <a:t>那什么情况下多个⻚⾯会同时运⾏在⼀个渲染进程中呢？</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en-US" altLang="zh-CN" dirty="0"/>
              <a:t>Chrome</a:t>
            </a:r>
            <a:r>
              <a:rPr lang="zh-CN" altLang="en-US" dirty="0"/>
              <a:t>的默认策略是，每个标签对应⼀个渲染进程。但如果从⼀个⻚⾯打开了另⼀个新⻚⾯，⽽新⻚⾯和 当前⻚⾯属于同⼀站点的话，那么新⻚⾯会复⽤⽗⻚⾯的渲染进程。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dirty="0"/>
              <a:t>总结来说，</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dirty="0"/>
              <a:t>打开⼀个新⻚⾯采⽤的渲染进程策略就是：</a:t>
            </a:r>
            <a:r>
              <a:rPr lang="en-US" altLang="zh-CN" dirty="0"/>
              <a:t>1</a:t>
            </a:r>
            <a:r>
              <a:rPr lang="zh-CN" altLang="en-US" dirty="0"/>
              <a:t>、通常情况下，打开新的⻚⾯都会使⽤单独的渲染进程；</a:t>
            </a:r>
            <a:r>
              <a:rPr lang="en-US" altLang="zh-CN" dirty="0"/>
              <a:t>2</a:t>
            </a:r>
            <a:r>
              <a:rPr lang="zh-CN" altLang="en-US" dirty="0"/>
              <a:t>、如果从</a:t>
            </a:r>
            <a:r>
              <a:rPr lang="en-US" altLang="zh-CN" dirty="0"/>
              <a:t>A⻚⾯</a:t>
            </a:r>
            <a:r>
              <a:rPr lang="zh-CN" altLang="en-US" dirty="0"/>
              <a:t>打开</a:t>
            </a:r>
            <a:r>
              <a:rPr lang="en-US" altLang="zh-CN" dirty="0"/>
              <a:t>B⻚⾯</a:t>
            </a:r>
            <a:r>
              <a:rPr lang="zh-CN" altLang="en-US" dirty="0"/>
              <a:t>，且</a:t>
            </a:r>
            <a:r>
              <a:rPr lang="en-US" altLang="zh-CN" dirty="0"/>
              <a:t>A</a:t>
            </a:r>
            <a:r>
              <a:rPr lang="zh-CN" altLang="en-US" dirty="0"/>
              <a:t>和</a:t>
            </a:r>
            <a:r>
              <a:rPr lang="en-US" altLang="zh-CN" dirty="0"/>
              <a:t>B</a:t>
            </a:r>
            <a:r>
              <a:rPr lang="zh-CN" altLang="en-US" dirty="0"/>
              <a:t>都属于同⼀站点的话，那么</a:t>
            </a:r>
            <a:r>
              <a:rPr lang="en-US" altLang="zh-CN" dirty="0"/>
              <a:t>B⻚⾯</a:t>
            </a:r>
            <a:r>
              <a:rPr lang="zh-CN" altLang="en-US" dirty="0"/>
              <a:t>复⽤</a:t>
            </a:r>
            <a:r>
              <a:rPr lang="en-US" altLang="zh-CN" dirty="0"/>
              <a:t>A⻚⾯</a:t>
            </a:r>
            <a:r>
              <a:rPr lang="zh-CN" altLang="en-US" dirty="0"/>
              <a:t>的渲染进程；如果是其他情 况，浏览器进程则会为</a:t>
            </a:r>
            <a:r>
              <a:rPr lang="en-US" altLang="zh-CN" dirty="0"/>
              <a:t>B</a:t>
            </a:r>
            <a:r>
              <a:rPr lang="zh-CN" altLang="en-US" dirty="0"/>
              <a:t>创建⼀个新的渲染进程。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dirty="0"/>
              <a:t>渲染进程准备好之后，还不能⽴即进⼊⽂档解析状态，因为此时的⽂档数据还在⽹络进程中，并没有提交给 渲染进程，所以下⼀步就进⼊了提交⽂档阶段。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r>
              <a:rPr lang="en-US" altLang="zh-CN" b="1" dirty="0"/>
              <a:t>4</a:t>
            </a:r>
            <a:r>
              <a:rPr lang="zh-CN" altLang="en-US" b="1" dirty="0"/>
              <a:t>、提交⽂档</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图 </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dirty="0"/>
              <a:t>这也就解释了为什么在浏览器的地址栏⾥⾯输⼊了⼀个地址后，之前的⻚⾯没有⽴⻢消失，⽽是要加载⼀会 ⼉才会更新⻚⾯。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到这⾥，⼀个完整的导航流程就“⾛”完了，这之后就要进⼊渲染阶段了。</a:t>
            </a:r>
            <a:endPar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3348195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 </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 </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）重定向（</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）相应数据类型处理。</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3</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b="1" dirty="0"/>
              <a:t>准备渲染进程。</a:t>
            </a:r>
            <a:r>
              <a:rPr lang="en-US" altLang="zh-CN" b="1" dirty="0"/>
              <a:t>4</a:t>
            </a:r>
            <a:r>
              <a:rPr lang="zh-CN" altLang="en-US" b="1" dirty="0"/>
              <a:t>、提交⽂档。</a:t>
            </a:r>
            <a:r>
              <a:rPr lang="en-US" altLang="zh-CN" b="1" dirty="0"/>
              <a:t>5</a:t>
            </a:r>
            <a:r>
              <a:rPr lang="zh-CN" altLang="en-US" b="1" dirty="0"/>
              <a:t>、渲染阶段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就是，⼀旦⽂档被提交，渲染进程便开始⻚⾯解析和⼦资源加载了。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通常，我们编写好</a:t>
            </a:r>
            <a:r>
              <a:rPr lang="en-US" altLang="zh-CN" dirty="0"/>
              <a:t>HTML</a:t>
            </a:r>
            <a:r>
              <a:rPr lang="zh-CN" altLang="en-US" dirty="0"/>
              <a:t>、</a:t>
            </a:r>
            <a:r>
              <a:rPr lang="en-US" altLang="zh-CN" dirty="0"/>
              <a:t>CSS</a:t>
            </a:r>
            <a:r>
              <a:rPr lang="zh-CN" altLang="en-US" dirty="0"/>
              <a:t>、</a:t>
            </a:r>
            <a:r>
              <a:rPr lang="en-US" altLang="zh-CN" dirty="0"/>
              <a:t>JavaScript</a:t>
            </a:r>
            <a:r>
              <a:rPr lang="zh-CN" altLang="en-US" dirty="0"/>
              <a:t>等⽂件，经过浏览器就会显⽰出漂亮的⻚⾯。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从渲染流程⽰意图中可以看出，左边输⼊的是</a:t>
            </a:r>
            <a:r>
              <a:rPr lang="en-US" altLang="zh-CN" dirty="0"/>
              <a:t>HTML</a:t>
            </a:r>
            <a:r>
              <a:rPr lang="zh-CN" altLang="en-US" dirty="0"/>
              <a:t>、</a:t>
            </a:r>
            <a:r>
              <a:rPr lang="en-US" altLang="zh-CN" dirty="0"/>
              <a:t>CSS</a:t>
            </a:r>
            <a:r>
              <a:rPr lang="zh-CN" altLang="en-US" dirty="0"/>
              <a:t>、</a:t>
            </a:r>
            <a:r>
              <a:rPr lang="en-US" altLang="zh-CN" dirty="0"/>
              <a:t>JavaScript</a:t>
            </a:r>
            <a:r>
              <a:rPr lang="zh-CN" altLang="en-US" dirty="0"/>
              <a:t>数据，这些数据经过中间渲染模块的 处理，最终输出为屏幕上的像素。中间转换的过程就是渲染模块的内容。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a:t>
            </a:r>
            <a:r>
              <a:rPr lang="zh-CN" altLang="en-US" dirty="0"/>
              <a:t>从</a:t>
            </a:r>
            <a:r>
              <a:rPr lang="en-US" altLang="zh-CN" dirty="0"/>
              <a:t>HTML</a:t>
            </a:r>
            <a:r>
              <a:rPr lang="zh-CN" altLang="en-US" dirty="0"/>
              <a:t>、</a:t>
            </a:r>
            <a:r>
              <a:rPr lang="en-US" altLang="zh-CN" dirty="0"/>
              <a:t>CSS</a:t>
            </a:r>
            <a:r>
              <a:rPr lang="zh-CN" altLang="en-US" dirty="0"/>
              <a:t>和</a:t>
            </a:r>
            <a:r>
              <a:rPr lang="en-US" altLang="zh-CN" dirty="0"/>
              <a:t>JavaScript</a:t>
            </a:r>
            <a:r>
              <a:rPr lang="zh-CN" altLang="en-US" dirty="0"/>
              <a:t>关系图可以看出，</a:t>
            </a:r>
            <a:r>
              <a:rPr lang="en-US" altLang="zh-CN" dirty="0"/>
              <a:t>1</a:t>
            </a:r>
            <a:r>
              <a:rPr lang="zh-CN" altLang="en-US" dirty="0"/>
              <a:t>、</a:t>
            </a:r>
            <a:r>
              <a:rPr lang="en-US" altLang="zh-CN" dirty="0"/>
              <a:t>HTML</a:t>
            </a:r>
            <a:r>
              <a:rPr lang="zh-CN" altLang="en-US" dirty="0"/>
              <a:t>的内容是由标记和⽂本组成。标记也称为标签，每个标签都有它⾃⼰的 语意，浏览器会根据标签的语意来正确展⽰</a:t>
            </a:r>
            <a:r>
              <a:rPr lang="en-US" altLang="zh-CN" dirty="0"/>
              <a:t>HTML</a:t>
            </a:r>
            <a:r>
              <a:rPr lang="zh-CN" altLang="en-US" dirty="0"/>
              <a:t>内容。⽐如上⾯的标签是告诉浏览器在这 ⾥的内容需要创建⼀个新段落，中间的⽂本就是段落中需要显⽰的内容。</a:t>
            </a:r>
            <a:endParaRPr lang="en-US" altLang="zh-CN" dirty="0"/>
          </a:p>
          <a:p>
            <a:r>
              <a:rPr lang="en-US" altLang="zh-CN" dirty="0"/>
              <a:t>2</a:t>
            </a:r>
            <a:r>
              <a:rPr lang="zh-CN" altLang="en-US" dirty="0"/>
              <a:t>、如果需要改变</a:t>
            </a:r>
            <a:r>
              <a:rPr lang="en-US" altLang="zh-CN" dirty="0"/>
              <a:t>HTML</a:t>
            </a:r>
            <a:r>
              <a:rPr lang="zh-CN" altLang="en-US" dirty="0"/>
              <a:t>的字体颜⾊、⼤⼩等信息，就需要⽤到</a:t>
            </a:r>
            <a:r>
              <a:rPr lang="en-US" altLang="zh-CN" dirty="0"/>
              <a:t>CSS</a:t>
            </a:r>
            <a:r>
              <a:rPr lang="zh-CN" altLang="en-US" dirty="0"/>
              <a:t>。</a:t>
            </a:r>
            <a:r>
              <a:rPr lang="en-US" altLang="zh-CN" dirty="0"/>
              <a:t>CSS⼜</a:t>
            </a:r>
            <a:r>
              <a:rPr lang="zh-CN" altLang="en-US" dirty="0"/>
              <a:t>称为层叠样式表，是由 选择器和属性组成，⽐如图中的</a:t>
            </a:r>
            <a:r>
              <a:rPr lang="en-US" altLang="zh-CN" dirty="0"/>
              <a:t>p</a:t>
            </a:r>
            <a:r>
              <a:rPr lang="zh-CN" altLang="en-US" dirty="0"/>
              <a:t>选择器，它会把</a:t>
            </a:r>
            <a:r>
              <a:rPr lang="en-US" altLang="zh-CN" dirty="0"/>
              <a:t>HTML⾥⾯</a:t>
            </a:r>
            <a:r>
              <a:rPr lang="zh-CN" altLang="en-US" dirty="0"/>
              <a:t>标签的内容选择出来，然后再把 选择器的属性值应⽤到标签内容上。选择器⾥⾯有个</a:t>
            </a:r>
            <a:r>
              <a:rPr lang="en-US" altLang="zh-CN" dirty="0"/>
              <a:t>color</a:t>
            </a:r>
            <a:r>
              <a:rPr lang="zh-CN" altLang="en-US" dirty="0"/>
              <a:t>属性，它的值是</a:t>
            </a:r>
            <a:r>
              <a:rPr lang="en-US" altLang="zh-CN" dirty="0"/>
              <a:t>red</a:t>
            </a:r>
            <a:r>
              <a:rPr lang="zh-CN" altLang="en-US" dirty="0"/>
              <a:t>，这是告诉渲 染引擎把</a:t>
            </a:r>
          </a:p>
          <a:p>
            <a:r>
              <a:rPr lang="zh-CN" altLang="en-US" dirty="0"/>
              <a:t>标签的内容显⽰为红⾊。  </a:t>
            </a:r>
            <a:r>
              <a:rPr lang="en-US" altLang="zh-CN" dirty="0"/>
              <a:t>3</a:t>
            </a:r>
            <a:r>
              <a:rPr lang="zh-CN" altLang="en-US" dirty="0"/>
              <a:t>、⾄于</a:t>
            </a:r>
            <a:r>
              <a:rPr lang="en-US" altLang="zh-CN" dirty="0"/>
              <a:t>JS</a:t>
            </a:r>
            <a:r>
              <a:rPr lang="zh-CN" altLang="en-US" dirty="0"/>
              <a:t>，使⽤它可以使⽹⻚的内容“动”起来，⽐如上图中，可以通过 </a:t>
            </a:r>
            <a:r>
              <a:rPr lang="en-US" altLang="zh-CN" dirty="0"/>
              <a:t>JavaScript</a:t>
            </a:r>
            <a:r>
              <a:rPr lang="zh-CN" altLang="en-US" dirty="0"/>
              <a:t>来修改</a:t>
            </a:r>
            <a:r>
              <a:rPr lang="en-US" altLang="zh-CN" dirty="0"/>
              <a:t>CSS</a:t>
            </a:r>
            <a:r>
              <a:rPr lang="zh-CN" altLang="en-US" dirty="0"/>
              <a:t>样式值，从⽽达到修改⽂本颜⾊的⽬的。</a:t>
            </a:r>
            <a:endParaRPr lang="en-US" altLang="zh-CN" dirty="0"/>
          </a:p>
          <a:p>
            <a:r>
              <a:rPr lang="en-US" altLang="zh-CN" b="1" dirty="0"/>
              <a:t>---</a:t>
            </a:r>
            <a:r>
              <a:rPr lang="zh-CN" altLang="en-US" dirty="0"/>
              <a:t>渲染流⽔线⽰意图 </a:t>
            </a:r>
            <a:endParaRPr lang="en-US" altLang="zh-CN" b="1"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3432266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导航流程</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、用户输入。</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URL</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请求过程 </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 </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1</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）重定向（</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2</a:t>
            </a: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）相应数据类型处理。</a:t>
            </a:r>
            <a:r>
              <a:rPr kumimoji="0" lang="en-US" altLang="zh-CN"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3</a:t>
            </a:r>
            <a:r>
              <a:rPr kumimoji="0" lang="zh-CN" altLang="en-US" sz="12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rPr>
              <a:t>、</a:t>
            </a:r>
            <a:r>
              <a:rPr lang="zh-CN" altLang="en-US" b="1" dirty="0"/>
              <a:t>准备渲染进程。</a:t>
            </a:r>
            <a:r>
              <a:rPr lang="en-US" altLang="zh-CN" b="1" dirty="0"/>
              <a:t>4</a:t>
            </a:r>
            <a:r>
              <a:rPr lang="zh-CN" altLang="en-US" b="1" dirty="0"/>
              <a:t>、提交⽂档。</a:t>
            </a:r>
            <a:r>
              <a:rPr lang="en-US" altLang="zh-CN" b="1" dirty="0"/>
              <a:t>5</a:t>
            </a:r>
            <a:r>
              <a:rPr lang="zh-CN" altLang="en-US" b="1" dirty="0"/>
              <a:t>、渲染阶段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5.1 </a:t>
            </a:r>
            <a:r>
              <a:rPr lang="zh-CN" altLang="en-US" b="1" dirty="0"/>
              <a:t>构建</a:t>
            </a:r>
            <a:r>
              <a:rPr lang="en-US" altLang="zh-CN" b="1" dirty="0"/>
              <a:t>DOM</a:t>
            </a:r>
            <a:r>
              <a:rPr lang="zh-CN" altLang="en-US" b="1" dirty="0"/>
              <a:t>树。</a:t>
            </a:r>
            <a:r>
              <a:rPr lang="zh-CN" altLang="en-US" dirty="0"/>
              <a:t>为什么要构建</a:t>
            </a:r>
            <a:r>
              <a:rPr lang="en-US" altLang="zh-CN" dirty="0"/>
              <a:t>DOM</a:t>
            </a:r>
            <a:r>
              <a:rPr lang="zh-CN" altLang="en-US" dirty="0"/>
              <a:t>树呢？这是因为浏览器⽆法直接理解和使⽤</a:t>
            </a:r>
            <a:r>
              <a:rPr lang="en-US" altLang="zh-CN" dirty="0"/>
              <a:t>HTML</a:t>
            </a:r>
            <a:r>
              <a:rPr lang="zh-CN" altLang="en-US" dirty="0"/>
              <a:t>，所以需要将</a:t>
            </a:r>
            <a:r>
              <a:rPr lang="en-US" altLang="zh-CN" dirty="0"/>
              <a:t>HTML</a:t>
            </a:r>
            <a:r>
              <a:rPr lang="zh-CN" altLang="en-US" dirty="0"/>
              <a:t>转换为浏览器能够理解的结构</a:t>
            </a:r>
            <a:r>
              <a:rPr lang="en-US" altLang="zh-CN" dirty="0"/>
              <a:t>-DOM</a:t>
            </a:r>
            <a:r>
              <a:rPr lang="zh-CN" altLang="en-US" dirty="0"/>
              <a:t>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从</a:t>
            </a:r>
            <a:r>
              <a:rPr lang="en-US" altLang="zh-CN" dirty="0"/>
              <a:t>DOM</a:t>
            </a:r>
            <a:r>
              <a:rPr lang="zh-CN" altLang="en-US" dirty="0"/>
              <a:t>树构建过程⽰意图中可以看出，构建</a:t>
            </a:r>
            <a:r>
              <a:rPr lang="en-US" altLang="zh-CN" dirty="0"/>
              <a:t>DOM</a:t>
            </a:r>
            <a:r>
              <a:rPr lang="zh-CN" altLang="en-US" dirty="0"/>
              <a:t>树的输⼊内容是⼀个⾮常简单的</a:t>
            </a:r>
            <a:r>
              <a:rPr lang="en-US" altLang="zh-CN" dirty="0"/>
              <a:t>HTML⽂</a:t>
            </a:r>
            <a:r>
              <a:rPr lang="zh-CN" altLang="en-US" dirty="0"/>
              <a:t>件，然后经由</a:t>
            </a:r>
            <a:r>
              <a:rPr lang="en-US" altLang="zh-CN" dirty="0"/>
              <a:t>HTML</a:t>
            </a:r>
            <a:r>
              <a:rPr lang="zh-CN" altLang="en-US" dirty="0"/>
              <a:t>解析器 解析，最终输出树状结构的</a:t>
            </a:r>
            <a:r>
              <a:rPr lang="en-US" altLang="zh-CN" dirty="0"/>
              <a:t>DOM</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现在已经⽣成</a:t>
            </a:r>
            <a:r>
              <a:rPr lang="en-US" altLang="zh-CN" dirty="0"/>
              <a:t>DOM</a:t>
            </a:r>
            <a:r>
              <a:rPr lang="zh-CN" altLang="en-US" dirty="0"/>
              <a:t>树了，但是</a:t>
            </a:r>
            <a:r>
              <a:rPr lang="en-US" altLang="zh-CN" dirty="0"/>
              <a:t>DOM</a:t>
            </a:r>
            <a:r>
              <a:rPr lang="zh-CN" altLang="en-US" dirty="0"/>
              <a:t>节点的样式我们依然不知道，要让</a:t>
            </a:r>
            <a:r>
              <a:rPr lang="en-US" altLang="zh-CN" dirty="0"/>
              <a:t>DOM</a:t>
            </a:r>
            <a:r>
              <a:rPr lang="zh-CN" altLang="en-US" dirty="0"/>
              <a:t>节点拥有正确的样式，这就需要</a:t>
            </a:r>
            <a:r>
              <a:rPr lang="en-US" altLang="zh-CN" dirty="0"/>
              <a:t>【</a:t>
            </a:r>
            <a:r>
              <a:rPr lang="zh-CN" altLang="en-US" dirty="0"/>
              <a:t>样式计算</a:t>
            </a:r>
            <a:r>
              <a:rPr lang="en-US" altLang="zh-CN" dirty="0"/>
              <a:t>】</a:t>
            </a:r>
            <a:r>
              <a:rPr lang="zh-CN" altLang="en-US" dirty="0"/>
              <a:t>了</a:t>
            </a:r>
            <a:endParaRPr lang="en-US" altLang="zh-CN" b="1"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1640880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2" name="图片 111" descr="图片1"/>
          <p:cNvPicPr>
            <a:picLocks noChangeAspect="1"/>
          </p:cNvPicPr>
          <p:nvPr userDrawn="1"/>
        </p:nvPicPr>
        <p:blipFill>
          <a:blip r:embed="rId7"/>
          <a:stretch>
            <a:fillRect/>
          </a:stretch>
        </p:blipFill>
        <p:spPr>
          <a:xfrm>
            <a:off x="1188720" y="1191260"/>
            <a:ext cx="10058400" cy="485203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developer.mozilla.org/zh-CN/docs/Web/CSS/CSS_Positioning/Understanding_z_index/The_stacking_conte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slide" Target="slide3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slide" Target="slide1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slide" Target="slide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slide" Target="slide5.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vuejs.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slide" Target="slide2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六边形 30"/>
          <p:cNvSpPr/>
          <p:nvPr/>
        </p:nvSpPr>
        <p:spPr>
          <a:xfrm>
            <a:off x="2189480" y="3068719"/>
            <a:ext cx="8000365" cy="833120"/>
          </a:xfrm>
          <a:prstGeom prst="hexagon">
            <a:avLst/>
          </a:prstGeom>
          <a:solidFill>
            <a:srgbClr val="157E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74329" y="3228917"/>
            <a:ext cx="6533196" cy="599331"/>
          </a:xfrm>
          <a:prstGeom prst="rect">
            <a:avLst/>
          </a:prstGeom>
        </p:spPr>
        <p:txBody>
          <a:bodyPr wrap="square">
            <a:spAutoFit/>
            <a:scene3d>
              <a:camera prst="orthographicFront"/>
              <a:lightRig rig="threePt" dir="t"/>
            </a:scene3d>
          </a:bodyPr>
          <a:lstStyle/>
          <a:p>
            <a:pPr algn="ctr">
              <a:lnSpc>
                <a:spcPct val="120000"/>
              </a:lnSpc>
            </a:pPr>
            <a:r>
              <a:rPr lang="zh-CN" altLang="en-US" sz="3000" dirty="0">
                <a:solidFill>
                  <a:schemeClr val="bg1"/>
                </a:solidFill>
                <a:latin typeface="思源黑体 CN Bold" panose="020B0800000000000000" charset="-122"/>
                <a:ea typeface="思源黑体 CN Bold" panose="020B0800000000000000" charset="-122"/>
                <a:cs typeface="思源黑体 CN Bold" panose="020B0800000000000000" charset="-122"/>
              </a:rPr>
              <a:t>导航流程</a:t>
            </a:r>
          </a:p>
        </p:txBody>
      </p:sp>
      <p:sp>
        <p:nvSpPr>
          <p:cNvPr id="12" name="文本框 11"/>
          <p:cNvSpPr txBox="1"/>
          <p:nvPr/>
        </p:nvSpPr>
        <p:spPr>
          <a:xfrm>
            <a:off x="2362835" y="4181869"/>
            <a:ext cx="7663815" cy="335861"/>
          </a:xfrm>
          <a:prstGeom prst="rect">
            <a:avLst/>
          </a:prstGeom>
          <a:noFill/>
        </p:spPr>
        <p:txBody>
          <a:bodyPr wrap="square" rtlCol="0">
            <a:spAutoFit/>
            <a:scene3d>
              <a:camera prst="orthographicFront"/>
              <a:lightRig rig="threePt" dir="t"/>
            </a:scene3d>
            <a:sp3d contourW="12700"/>
          </a:bodyPr>
          <a:lstStyle/>
          <a:p>
            <a:pPr lvl="0" algn="ctr" defTabSz="914400">
              <a:lnSpc>
                <a:spcPct val="150000"/>
              </a:lnSpc>
              <a:defRPr/>
            </a:pPr>
            <a:r>
              <a:rPr lang="en-US" altLang="zh-CN" sz="1200" dirty="0">
                <a:solidFill>
                  <a:prstClr val="white">
                    <a:lumMod val="50000"/>
                  </a:prstClr>
                </a:solidFill>
                <a:latin typeface="思源黑体 CN Bold" panose="020B0800000000000000" charset="-122"/>
                <a:ea typeface="思源黑体 CN Bold" panose="020B0800000000000000" charset="-122"/>
              </a:rPr>
              <a:t>Navigation process</a:t>
            </a:r>
            <a:endParaRPr kumimoji="0" lang="en-US" altLang="zh-CN" sz="1200" b="0" i="0" u="none" strike="noStrike" kern="1200" cap="none" spc="0" normalizeH="0" baseline="0" noProof="0" dirty="0">
              <a:ln>
                <a:noFill/>
              </a:ln>
              <a:solidFill>
                <a:prstClr val="white">
                  <a:lumMod val="50000"/>
                </a:prstClr>
              </a:solidFill>
              <a:effectLst/>
              <a:uLnTx/>
              <a:uFillTx/>
              <a:latin typeface="思源黑体 CN Bold" panose="020B0800000000000000" charset="-122"/>
              <a:ea typeface="思源黑体 CN Bold" panose="020B0800000000000000" charset="-122"/>
              <a:cs typeface="+mn-cs"/>
            </a:endParaRPr>
          </a:p>
        </p:txBody>
      </p:sp>
      <p:grpSp>
        <p:nvGrpSpPr>
          <p:cNvPr id="19" name="组合 18"/>
          <p:cNvGrpSpPr/>
          <p:nvPr/>
        </p:nvGrpSpPr>
        <p:grpSpPr>
          <a:xfrm>
            <a:off x="10795" y="5762700"/>
            <a:ext cx="12191999" cy="234438"/>
            <a:chOff x="0" y="5906210"/>
            <a:chExt cx="12191999" cy="234438"/>
          </a:xfrm>
        </p:grpSpPr>
        <p:cxnSp>
          <p:nvCxnSpPr>
            <p:cNvPr id="14" name="直接连接符 13"/>
            <p:cNvCxnSpPr/>
            <p:nvPr/>
          </p:nvCxnSpPr>
          <p:spPr>
            <a:xfrm>
              <a:off x="0" y="6023429"/>
              <a:ext cx="57716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895682" y="5906210"/>
              <a:ext cx="400635" cy="234438"/>
              <a:chOff x="681733" y="299449"/>
              <a:chExt cx="1084923" cy="634861"/>
            </a:xfrm>
          </p:grpSpPr>
          <p:sp>
            <p:nvSpPr>
              <p:cNvPr id="16" name="圆角矩形 15"/>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rot="2700000">
                <a:off x="1131795" y="299449"/>
                <a:ext cx="634861" cy="634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6420336" y="6023429"/>
              <a:ext cx="57716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8580" y="409707"/>
            <a:ext cx="5325963" cy="24635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par>
                          <p:cTn id="8" fill="hold">
                            <p:stCondLst>
                              <p:cond delay="500"/>
                            </p:stCondLst>
                            <p:childTnLst>
                              <p:par>
                                <p:cTn id="9" presetID="17" presetClass="entr" presetSubtype="8"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750" fill="hold"/>
                                        <p:tgtEl>
                                          <p:spTgt spid="11"/>
                                        </p:tgtEl>
                                        <p:attrNameLst>
                                          <p:attrName>ppt_x</p:attrName>
                                        </p:attrNameLst>
                                      </p:cBhvr>
                                      <p:tavLst>
                                        <p:tav tm="0">
                                          <p:val>
                                            <p:strVal val="#ppt_x-#ppt_w/2"/>
                                          </p:val>
                                        </p:tav>
                                        <p:tav tm="100000">
                                          <p:val>
                                            <p:strVal val="#ppt_x"/>
                                          </p:val>
                                        </p:tav>
                                      </p:tavLst>
                                    </p:anim>
                                    <p:anim calcmode="lin" valueType="num">
                                      <p:cBhvr>
                                        <p:cTn id="12" dur="750" fill="hold"/>
                                        <p:tgtEl>
                                          <p:spTgt spid="11"/>
                                        </p:tgtEl>
                                        <p:attrNameLst>
                                          <p:attrName>ppt_y</p:attrName>
                                        </p:attrNameLst>
                                      </p:cBhvr>
                                      <p:tavLst>
                                        <p:tav tm="0">
                                          <p:val>
                                            <p:strVal val="#ppt_y"/>
                                          </p:val>
                                        </p:tav>
                                        <p:tav tm="100000">
                                          <p:val>
                                            <p:strVal val="#ppt_y"/>
                                          </p:val>
                                        </p:tav>
                                      </p:tavLst>
                                    </p:anim>
                                    <p:anim calcmode="lin" valueType="num">
                                      <p:cBhvr>
                                        <p:cTn id="13" dur="750" fill="hold"/>
                                        <p:tgtEl>
                                          <p:spTgt spid="11"/>
                                        </p:tgtEl>
                                        <p:attrNameLst>
                                          <p:attrName>ppt_w</p:attrName>
                                        </p:attrNameLst>
                                      </p:cBhvr>
                                      <p:tavLst>
                                        <p:tav tm="0">
                                          <p:val>
                                            <p:fltVal val="0"/>
                                          </p:val>
                                        </p:tav>
                                        <p:tav tm="100000">
                                          <p:val>
                                            <p:strVal val="#ppt_w"/>
                                          </p:val>
                                        </p:tav>
                                      </p:tavLst>
                                    </p:anim>
                                    <p:anim calcmode="lin" valueType="num">
                                      <p:cBhvr>
                                        <p:cTn id="14" dur="750" fill="hold"/>
                                        <p:tgtEl>
                                          <p:spTgt spid="11"/>
                                        </p:tgtEl>
                                        <p:attrNameLst>
                                          <p:attrName>ppt_h</p:attrName>
                                        </p:attrNameLst>
                                      </p:cBhvr>
                                      <p:tavLst>
                                        <p:tav tm="0">
                                          <p:val>
                                            <p:strVal val="#ppt_h"/>
                                          </p:val>
                                        </p:tav>
                                        <p:tav tm="100000">
                                          <p:val>
                                            <p:strVal val="#ppt_h"/>
                                          </p:val>
                                        </p:tav>
                                      </p:tavLst>
                                    </p:anim>
                                  </p:childTnLst>
                                </p:cTn>
                              </p:par>
                            </p:childTnLst>
                          </p:cTn>
                        </p:par>
                        <p:par>
                          <p:cTn id="15" fill="hold">
                            <p:stCondLst>
                              <p:cond delay="1475"/>
                            </p:stCondLst>
                            <p:childTnLst>
                              <p:par>
                                <p:cTn id="16" presetID="42"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2475"/>
                            </p:stCondLst>
                            <p:childTnLst>
                              <p:par>
                                <p:cTn id="22" presetID="16" presetClass="entr" presetSubtype="21"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66310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5</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渲染阶段 </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样式计算（</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Recalculate Style</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C10933B8-A752-4970-96C3-0459D5CC1E8F}"/>
              </a:ext>
            </a:extLst>
          </p:cNvPr>
          <p:cNvSpPr txBox="1"/>
          <p:nvPr/>
        </p:nvSpPr>
        <p:spPr>
          <a:xfrm>
            <a:off x="1204816" y="1712299"/>
            <a:ext cx="10182293" cy="4801314"/>
          </a:xfrm>
          <a:prstGeom prst="rect">
            <a:avLst/>
          </a:prstGeom>
          <a:noFill/>
        </p:spPr>
        <p:txBody>
          <a:bodyPr wrap="square" rtlCol="0">
            <a:spAutoFit/>
          </a:bodyPr>
          <a:lstStyle/>
          <a:p>
            <a:r>
              <a:rPr lang="zh-CN" altLang="en-US" dirty="0">
                <a:solidFill>
                  <a:schemeClr val="tx1">
                    <a:lumMod val="65000"/>
                    <a:lumOff val="35000"/>
                  </a:schemeClr>
                </a:solidFill>
              </a:rPr>
              <a:t>⽬的是为了计算出</a:t>
            </a:r>
            <a:r>
              <a:rPr lang="en-US" altLang="zh-CN" dirty="0">
                <a:solidFill>
                  <a:schemeClr val="tx1">
                    <a:lumMod val="65000"/>
                    <a:lumOff val="35000"/>
                  </a:schemeClr>
                </a:solidFill>
              </a:rPr>
              <a:t>DOM</a:t>
            </a:r>
            <a:r>
              <a:rPr lang="zh-CN" altLang="en-US" dirty="0">
                <a:solidFill>
                  <a:schemeClr val="tx1">
                    <a:lumMod val="65000"/>
                    <a:lumOff val="35000"/>
                  </a:schemeClr>
                </a:solidFill>
              </a:rPr>
              <a:t>节点中每个元素的具体样式</a:t>
            </a:r>
            <a:endParaRPr lang="en-US" altLang="zh-CN" dirty="0">
              <a:solidFill>
                <a:schemeClr val="tx1">
                  <a:lumMod val="65000"/>
                  <a:lumOff val="35000"/>
                </a:schemeClr>
              </a:solidFill>
            </a:endParaRPr>
          </a:p>
          <a:p>
            <a:endParaRPr lang="en-US" altLang="zh-CN" dirty="0">
              <a:solidFill>
                <a:schemeClr val="tx1">
                  <a:lumMod val="65000"/>
                  <a:lumOff val="35000"/>
                </a:schemeClr>
              </a:solidFill>
            </a:endParaRPr>
          </a:p>
          <a:p>
            <a:r>
              <a:rPr lang="zh-CN" altLang="en-US" dirty="0">
                <a:solidFill>
                  <a:schemeClr val="tx1">
                    <a:lumMod val="65000"/>
                    <a:lumOff val="35000"/>
                  </a:schemeClr>
                </a:solidFill>
              </a:rPr>
              <a:t>阶段步骤：</a:t>
            </a:r>
            <a:endParaRPr lang="en-US" altLang="zh-CN" dirty="0">
              <a:solidFill>
                <a:schemeClr val="tx1">
                  <a:lumMod val="65000"/>
                  <a:lumOff val="35000"/>
                </a:schemeClr>
              </a:solidFill>
            </a:endParaRPr>
          </a:p>
          <a:p>
            <a:r>
              <a:rPr lang="en-US" altLang="zh-CN" dirty="0">
                <a:solidFill>
                  <a:schemeClr val="tx1">
                    <a:lumMod val="65000"/>
                    <a:lumOff val="35000"/>
                  </a:schemeClr>
                </a:solidFill>
              </a:rPr>
              <a:t>1</a:t>
            </a:r>
            <a:r>
              <a:rPr lang="zh-CN" altLang="en-US" dirty="0">
                <a:solidFill>
                  <a:schemeClr val="tx1">
                    <a:lumMod val="65000"/>
                    <a:lumOff val="35000"/>
                  </a:schemeClr>
                </a:solidFill>
              </a:rPr>
              <a:t>、把</a:t>
            </a:r>
            <a:r>
              <a:rPr lang="en-US" altLang="zh-CN" dirty="0">
                <a:solidFill>
                  <a:schemeClr val="tx1">
                    <a:lumMod val="65000"/>
                    <a:lumOff val="35000"/>
                  </a:schemeClr>
                </a:solidFill>
              </a:rPr>
              <a:t>CSS</a:t>
            </a:r>
            <a:r>
              <a:rPr lang="zh-CN" altLang="en-US" dirty="0">
                <a:solidFill>
                  <a:schemeClr val="tx1">
                    <a:lumMod val="65000"/>
                    <a:lumOff val="35000"/>
                  </a:schemeClr>
                </a:solidFill>
              </a:rPr>
              <a:t>转换为浏览器能够理解的结构</a:t>
            </a:r>
            <a:endParaRPr lang="en-US" altLang="zh-CN" dirty="0">
              <a:solidFill>
                <a:schemeClr val="tx1">
                  <a:lumMod val="65000"/>
                  <a:lumOff val="35000"/>
                </a:schemeClr>
              </a:solidFill>
            </a:endParaRPr>
          </a:p>
          <a:p>
            <a:pPr marL="742950" lvl="1" indent="-285750">
              <a:buFont typeface="Arial" panose="020B0604020202020204" pitchFamily="34" charset="0"/>
              <a:buChar char="•"/>
            </a:pPr>
            <a:r>
              <a:rPr lang="en-US" altLang="zh-CN" dirty="0">
                <a:solidFill>
                  <a:schemeClr val="tx1">
                    <a:lumMod val="65000"/>
                    <a:lumOff val="35000"/>
                  </a:schemeClr>
                </a:solidFill>
              </a:rPr>
              <a:t>CSS</a:t>
            </a:r>
            <a:r>
              <a:rPr lang="zh-CN" altLang="en-US" dirty="0">
                <a:solidFill>
                  <a:schemeClr val="tx1">
                    <a:lumMod val="65000"/>
                    <a:lumOff val="35000"/>
                  </a:schemeClr>
                </a:solidFill>
              </a:rPr>
              <a:t>和</a:t>
            </a:r>
            <a:r>
              <a:rPr lang="en-US" altLang="zh-CN" dirty="0">
                <a:solidFill>
                  <a:schemeClr val="tx1">
                    <a:lumMod val="65000"/>
                    <a:lumOff val="35000"/>
                  </a:schemeClr>
                </a:solidFill>
              </a:rPr>
              <a:t>HTML⽂</a:t>
            </a:r>
            <a:r>
              <a:rPr lang="zh-CN" altLang="en-US" dirty="0">
                <a:solidFill>
                  <a:schemeClr val="tx1">
                    <a:lumMod val="65000"/>
                    <a:lumOff val="35000"/>
                  </a:schemeClr>
                </a:solidFill>
              </a:rPr>
              <a:t>件⼀样，浏览器也是⽆法直接理解这些纯⽂本的</a:t>
            </a:r>
            <a:r>
              <a:rPr lang="en-US" altLang="zh-CN" dirty="0">
                <a:solidFill>
                  <a:schemeClr val="tx1">
                    <a:lumMod val="65000"/>
                    <a:lumOff val="35000"/>
                  </a:schemeClr>
                </a:solidFill>
              </a:rPr>
              <a:t>CSS</a:t>
            </a:r>
            <a:r>
              <a:rPr lang="zh-CN" altLang="en-US" dirty="0">
                <a:solidFill>
                  <a:schemeClr val="tx1">
                    <a:lumMod val="65000"/>
                    <a:lumOff val="35000"/>
                  </a:schemeClr>
                </a:solidFill>
              </a:rPr>
              <a:t>样式，所以当渲染引擎接收到 </a:t>
            </a:r>
            <a:r>
              <a:rPr lang="en-US" altLang="zh-CN" dirty="0">
                <a:solidFill>
                  <a:schemeClr val="tx1">
                    <a:lumMod val="65000"/>
                    <a:lumOff val="35000"/>
                  </a:schemeClr>
                </a:solidFill>
              </a:rPr>
              <a:t>CSS⽂</a:t>
            </a:r>
            <a:r>
              <a:rPr lang="zh-CN" altLang="en-US" dirty="0">
                <a:solidFill>
                  <a:schemeClr val="tx1">
                    <a:lumMod val="65000"/>
                    <a:lumOff val="35000"/>
                  </a:schemeClr>
                </a:solidFill>
              </a:rPr>
              <a:t>本时，会执⾏⼀个转换操作，将</a:t>
            </a:r>
            <a:r>
              <a:rPr lang="en-US" altLang="zh-CN" dirty="0">
                <a:solidFill>
                  <a:schemeClr val="tx1">
                    <a:lumMod val="65000"/>
                    <a:lumOff val="35000"/>
                  </a:schemeClr>
                </a:solidFill>
              </a:rPr>
              <a:t>CSS⽂</a:t>
            </a:r>
            <a:r>
              <a:rPr lang="zh-CN" altLang="en-US" dirty="0">
                <a:solidFill>
                  <a:schemeClr val="tx1">
                    <a:lumMod val="65000"/>
                    <a:lumOff val="35000"/>
                  </a:schemeClr>
                </a:solidFill>
              </a:rPr>
              <a:t>本转换为浏览器可以理解的结构</a:t>
            </a:r>
            <a:r>
              <a:rPr lang="en-US" altLang="zh-CN" dirty="0">
                <a:solidFill>
                  <a:schemeClr val="tx1">
                    <a:lumMod val="65000"/>
                    <a:lumOff val="35000"/>
                  </a:schemeClr>
                </a:solidFill>
              </a:rPr>
              <a:t>— </a:t>
            </a:r>
            <a:r>
              <a:rPr lang="en-US" altLang="zh-CN" dirty="0" err="1">
                <a:solidFill>
                  <a:schemeClr val="tx1">
                    <a:lumMod val="65000"/>
                    <a:lumOff val="35000"/>
                  </a:schemeClr>
                </a:solidFill>
              </a:rPr>
              <a:t>styleSheets</a:t>
            </a:r>
            <a:r>
              <a:rPr lang="zh-CN" altLang="en-US" dirty="0">
                <a:solidFill>
                  <a:schemeClr val="tx1">
                    <a:lumMod val="65000"/>
                    <a:lumOff val="35000"/>
                  </a:schemeClr>
                </a:solidFill>
              </a:rPr>
              <a:t>。</a:t>
            </a:r>
            <a:endParaRPr lang="en-US" altLang="zh-CN" dirty="0">
              <a:solidFill>
                <a:schemeClr val="tx1">
                  <a:lumMod val="65000"/>
                  <a:lumOff val="35000"/>
                </a:schemeClr>
              </a:solidFill>
            </a:endParaRPr>
          </a:p>
          <a:p>
            <a:pPr marL="742950" lvl="1" indent="-285750">
              <a:buFont typeface="Arial" panose="020B0604020202020204" pitchFamily="34" charset="0"/>
              <a:buChar char="•"/>
            </a:pPr>
            <a:endParaRPr lang="en-US" altLang="zh-CN" dirty="0">
              <a:solidFill>
                <a:schemeClr val="tx1">
                  <a:lumMod val="65000"/>
                  <a:lumOff val="35000"/>
                </a:schemeClr>
              </a:solidFill>
            </a:endParaRPr>
          </a:p>
          <a:p>
            <a:r>
              <a:rPr lang="en-US" altLang="zh-CN" dirty="0">
                <a:solidFill>
                  <a:schemeClr val="tx1">
                    <a:lumMod val="65000"/>
                    <a:lumOff val="35000"/>
                  </a:schemeClr>
                </a:solidFill>
              </a:rPr>
              <a:t>2</a:t>
            </a:r>
            <a:r>
              <a:rPr lang="zh-CN" altLang="en-US" dirty="0">
                <a:solidFill>
                  <a:schemeClr val="tx1">
                    <a:lumMod val="65000"/>
                    <a:lumOff val="35000"/>
                  </a:schemeClr>
                </a:solidFill>
              </a:rPr>
              <a:t>、转换样式表中的属性值，使其标准化</a:t>
            </a:r>
            <a:endParaRPr lang="en-US" altLang="zh-CN" dirty="0">
              <a:solidFill>
                <a:schemeClr val="tx1">
                  <a:lumMod val="65000"/>
                  <a:lumOff val="35000"/>
                </a:schemeClr>
              </a:solidFill>
            </a:endParaRPr>
          </a:p>
          <a:p>
            <a:pPr marL="742950" lvl="1" indent="-285750">
              <a:buFont typeface="Arial" panose="020B0604020202020204" pitchFamily="34" charset="0"/>
              <a:buChar char="•"/>
            </a:pPr>
            <a:r>
              <a:rPr lang="en-US" altLang="zh-CN" dirty="0">
                <a:solidFill>
                  <a:schemeClr val="tx1">
                    <a:lumMod val="65000"/>
                    <a:lumOff val="35000"/>
                  </a:schemeClr>
                </a:solidFill>
              </a:rPr>
              <a:t>CSS⽂</a:t>
            </a:r>
            <a:r>
              <a:rPr lang="zh-CN" altLang="en-US" dirty="0">
                <a:solidFill>
                  <a:schemeClr val="tx1">
                    <a:lumMod val="65000"/>
                    <a:lumOff val="35000"/>
                  </a:schemeClr>
                </a:solidFill>
              </a:rPr>
              <a:t>本中有很多属性值，如</a:t>
            </a:r>
            <a:r>
              <a:rPr lang="en-US" altLang="zh-CN" dirty="0">
                <a:solidFill>
                  <a:schemeClr val="tx1">
                    <a:lumMod val="65000"/>
                    <a:lumOff val="35000"/>
                  </a:schemeClr>
                </a:solidFill>
              </a:rPr>
              <a:t>2em</a:t>
            </a:r>
            <a:r>
              <a:rPr lang="zh-CN" altLang="en-US" dirty="0">
                <a:solidFill>
                  <a:schemeClr val="tx1">
                    <a:lumMod val="65000"/>
                    <a:lumOff val="35000"/>
                  </a:schemeClr>
                </a:solidFill>
              </a:rPr>
              <a:t>、</a:t>
            </a:r>
            <a:r>
              <a:rPr lang="en-US" altLang="zh-CN" dirty="0">
                <a:solidFill>
                  <a:schemeClr val="tx1">
                    <a:lumMod val="65000"/>
                    <a:lumOff val="35000"/>
                  </a:schemeClr>
                </a:solidFill>
              </a:rPr>
              <a:t>blue</a:t>
            </a:r>
            <a:r>
              <a:rPr lang="zh-CN" altLang="en-US" dirty="0">
                <a:solidFill>
                  <a:schemeClr val="tx1">
                    <a:lumMod val="65000"/>
                    <a:lumOff val="35000"/>
                  </a:schemeClr>
                </a:solidFill>
              </a:rPr>
              <a:t>、</a:t>
            </a:r>
            <a:r>
              <a:rPr lang="en-US" altLang="zh-CN" dirty="0">
                <a:solidFill>
                  <a:schemeClr val="tx1">
                    <a:lumMod val="65000"/>
                    <a:lumOff val="35000"/>
                  </a:schemeClr>
                </a:solidFill>
              </a:rPr>
              <a:t>bold</a:t>
            </a:r>
            <a:r>
              <a:rPr lang="zh-CN" altLang="en-US" dirty="0">
                <a:solidFill>
                  <a:schemeClr val="tx1">
                    <a:lumMod val="65000"/>
                    <a:lumOff val="35000"/>
                  </a:schemeClr>
                </a:solidFill>
              </a:rPr>
              <a:t>，这些类型数值不容易被渲染引 擎理解，所以需要将所有值转换为渲染引擎容易理解的、标准化的计算值，这个过程就是属性值标准</a:t>
            </a:r>
            <a:endParaRPr lang="en-US" altLang="zh-CN" dirty="0">
              <a:solidFill>
                <a:schemeClr val="tx1">
                  <a:lumMod val="65000"/>
                  <a:lumOff val="35000"/>
                </a:schemeClr>
              </a:solidFill>
            </a:endParaRPr>
          </a:p>
          <a:p>
            <a:pPr marL="742950" lvl="1" indent="-285750">
              <a:buFont typeface="Arial" panose="020B0604020202020204" pitchFamily="34" charset="0"/>
              <a:buChar char="•"/>
            </a:pPr>
            <a:endParaRPr lang="en-US" altLang="zh-CN" dirty="0">
              <a:solidFill>
                <a:schemeClr val="tx1">
                  <a:lumMod val="65000"/>
                  <a:lumOff val="35000"/>
                </a:schemeClr>
              </a:solidFill>
            </a:endParaRPr>
          </a:p>
          <a:p>
            <a:pPr marL="0" lvl="1"/>
            <a:r>
              <a:rPr lang="en-US" altLang="zh-CN" dirty="0">
                <a:solidFill>
                  <a:schemeClr val="tx1">
                    <a:lumMod val="65000"/>
                    <a:lumOff val="35000"/>
                  </a:schemeClr>
                </a:solidFill>
              </a:rPr>
              <a:t>3</a:t>
            </a:r>
            <a:r>
              <a:rPr lang="zh-CN" altLang="en-US" dirty="0">
                <a:solidFill>
                  <a:schemeClr val="tx1">
                    <a:lumMod val="65000"/>
                    <a:lumOff val="35000"/>
                  </a:schemeClr>
                </a:solidFill>
              </a:rPr>
              <a:t>、计算出</a:t>
            </a:r>
            <a:r>
              <a:rPr lang="en-US" altLang="zh-CN" dirty="0">
                <a:solidFill>
                  <a:schemeClr val="tx1">
                    <a:lumMod val="65000"/>
                    <a:lumOff val="35000"/>
                  </a:schemeClr>
                </a:solidFill>
              </a:rPr>
              <a:t>DOM</a:t>
            </a:r>
            <a:r>
              <a:rPr lang="zh-CN" altLang="en-US" dirty="0">
                <a:solidFill>
                  <a:schemeClr val="tx1">
                    <a:lumMod val="65000"/>
                    <a:lumOff val="35000"/>
                  </a:schemeClr>
                </a:solidFill>
              </a:rPr>
              <a:t>树中每个节点的具体样式</a:t>
            </a:r>
            <a:endParaRPr lang="en-US" altLang="zh-CN" dirty="0">
              <a:solidFill>
                <a:schemeClr val="tx1">
                  <a:lumMod val="65000"/>
                  <a:lumOff val="35000"/>
                </a:schemeClr>
              </a:solidFill>
            </a:endParaRPr>
          </a:p>
          <a:p>
            <a:pPr marL="742950" lvl="2" indent="-285750">
              <a:buFont typeface="Arial" panose="020B0604020202020204" pitchFamily="34" charset="0"/>
              <a:buChar char="•"/>
            </a:pPr>
            <a:r>
              <a:rPr lang="en-US" altLang="zh-CN" dirty="0">
                <a:solidFill>
                  <a:schemeClr val="tx1">
                    <a:lumMod val="65000"/>
                    <a:lumOff val="35000"/>
                  </a:schemeClr>
                </a:solidFill>
              </a:rPr>
              <a:t>CSS</a:t>
            </a:r>
            <a:r>
              <a:rPr lang="zh-CN" altLang="en-US" dirty="0">
                <a:solidFill>
                  <a:schemeClr val="tx1">
                    <a:lumMod val="65000"/>
                    <a:lumOff val="35000"/>
                  </a:schemeClr>
                </a:solidFill>
              </a:rPr>
              <a:t>继承：</a:t>
            </a:r>
            <a:r>
              <a:rPr lang="en-US" altLang="zh-CN" dirty="0">
                <a:solidFill>
                  <a:schemeClr val="tx1">
                    <a:lumMod val="65000"/>
                    <a:lumOff val="35000"/>
                  </a:schemeClr>
                </a:solidFill>
              </a:rPr>
              <a:t>CSS</a:t>
            </a:r>
            <a:r>
              <a:rPr lang="zh-CN" altLang="en-US" dirty="0">
                <a:solidFill>
                  <a:schemeClr val="tx1">
                    <a:lumMod val="65000"/>
                    <a:lumOff val="35000"/>
                  </a:schemeClr>
                </a:solidFill>
              </a:rPr>
              <a:t>继承就是每个</a:t>
            </a:r>
            <a:r>
              <a:rPr lang="en-US" altLang="zh-CN" dirty="0">
                <a:solidFill>
                  <a:schemeClr val="tx1">
                    <a:lumMod val="65000"/>
                    <a:lumOff val="35000"/>
                  </a:schemeClr>
                </a:solidFill>
              </a:rPr>
              <a:t>DOM</a:t>
            </a:r>
            <a:r>
              <a:rPr lang="zh-CN" altLang="en-US" dirty="0">
                <a:solidFill>
                  <a:schemeClr val="tx1">
                    <a:lumMod val="65000"/>
                    <a:lumOff val="35000"/>
                  </a:schemeClr>
                </a:solidFill>
              </a:rPr>
              <a:t>节点都包含有⽗节点的样式。 </a:t>
            </a:r>
            <a:endParaRPr lang="en-US" altLang="zh-CN" dirty="0">
              <a:solidFill>
                <a:schemeClr val="tx1">
                  <a:lumMod val="65000"/>
                  <a:lumOff val="35000"/>
                </a:schemeClr>
              </a:solidFill>
            </a:endParaRPr>
          </a:p>
          <a:p>
            <a:pPr marL="742950" lvl="2" indent="-285750">
              <a:buFont typeface="Arial" panose="020B0604020202020204" pitchFamily="34" charset="0"/>
              <a:buChar char="•"/>
            </a:pPr>
            <a:r>
              <a:rPr lang="zh-CN" altLang="en-US" dirty="0">
                <a:solidFill>
                  <a:schemeClr val="tx1">
                    <a:lumMod val="65000"/>
                    <a:lumOff val="35000"/>
                  </a:schemeClr>
                </a:solidFill>
              </a:rPr>
              <a:t>层叠：层叠是</a:t>
            </a:r>
            <a:r>
              <a:rPr lang="en-US" altLang="zh-CN" dirty="0">
                <a:solidFill>
                  <a:schemeClr val="tx1">
                    <a:lumMod val="65000"/>
                    <a:lumOff val="35000"/>
                  </a:schemeClr>
                </a:solidFill>
              </a:rPr>
              <a:t>CSS</a:t>
            </a:r>
            <a:r>
              <a:rPr lang="zh-CN" altLang="en-US" dirty="0">
                <a:solidFill>
                  <a:schemeClr val="tx1">
                    <a:lumMod val="65000"/>
                    <a:lumOff val="35000"/>
                  </a:schemeClr>
                </a:solidFill>
              </a:rPr>
              <a:t>的⼀个基本特征，它是⼀个定义了如何合 并来⾃多个源的属性值的算法。它在</a:t>
            </a:r>
            <a:r>
              <a:rPr lang="en-US" altLang="zh-CN" dirty="0">
                <a:solidFill>
                  <a:schemeClr val="tx1">
                    <a:lumMod val="65000"/>
                    <a:lumOff val="35000"/>
                  </a:schemeClr>
                </a:solidFill>
              </a:rPr>
              <a:t>CSS</a:t>
            </a:r>
            <a:r>
              <a:rPr lang="zh-CN" altLang="en-US" dirty="0">
                <a:solidFill>
                  <a:schemeClr val="tx1">
                    <a:lumMod val="65000"/>
                    <a:lumOff val="35000"/>
                  </a:schemeClr>
                </a:solidFill>
              </a:rPr>
              <a:t>处于核⼼地位，</a:t>
            </a:r>
            <a:r>
              <a:rPr lang="en-US" altLang="zh-CN" dirty="0">
                <a:solidFill>
                  <a:schemeClr val="tx1">
                    <a:lumMod val="65000"/>
                    <a:lumOff val="35000"/>
                  </a:schemeClr>
                </a:solidFill>
              </a:rPr>
              <a:t>CSS</a:t>
            </a:r>
            <a:r>
              <a:rPr lang="zh-CN" altLang="en-US" dirty="0">
                <a:solidFill>
                  <a:schemeClr val="tx1">
                    <a:lumMod val="65000"/>
                    <a:lumOff val="35000"/>
                  </a:schemeClr>
                </a:solidFill>
              </a:rPr>
              <a:t>的全称“层叠样式表”正是强调了这 ⼀点</a:t>
            </a:r>
            <a:endParaRPr lang="en-US" altLang="zh-CN" dirty="0">
              <a:solidFill>
                <a:schemeClr val="tx1">
                  <a:lumMod val="65000"/>
                  <a:lumOff val="35000"/>
                </a:schemeClr>
              </a:solidFill>
            </a:endParaRPr>
          </a:p>
          <a:p>
            <a:pPr marL="0" lvl="1"/>
            <a:r>
              <a:rPr lang="en-US" altLang="zh-CN" dirty="0">
                <a:solidFill>
                  <a:schemeClr val="tx1">
                    <a:lumMod val="65000"/>
                    <a:lumOff val="35000"/>
                  </a:schemeClr>
                </a:solidFill>
              </a:rPr>
              <a:t>	</a:t>
            </a:r>
          </a:p>
        </p:txBody>
      </p:sp>
      <p:pic>
        <p:nvPicPr>
          <p:cNvPr id="4" name="图片 3">
            <a:extLst>
              <a:ext uri="{FF2B5EF4-FFF2-40B4-BE49-F238E27FC236}">
                <a16:creationId xmlns:a16="http://schemas.microsoft.com/office/drawing/2014/main" id="{44892AEF-D8D3-4514-8701-101762874178}"/>
              </a:ext>
            </a:extLst>
          </p:cNvPr>
          <p:cNvPicPr>
            <a:picLocks noChangeAspect="1"/>
          </p:cNvPicPr>
          <p:nvPr/>
        </p:nvPicPr>
        <p:blipFill>
          <a:blip r:embed="rId4"/>
          <a:stretch>
            <a:fillRect/>
          </a:stretch>
        </p:blipFill>
        <p:spPr>
          <a:xfrm>
            <a:off x="6677702" y="542684"/>
            <a:ext cx="5351376" cy="2208998"/>
          </a:xfrm>
          <a:prstGeom prst="rect">
            <a:avLst/>
          </a:prstGeom>
        </p:spPr>
      </p:pic>
      <p:pic>
        <p:nvPicPr>
          <p:cNvPr id="10" name="图片 9">
            <a:extLst>
              <a:ext uri="{FF2B5EF4-FFF2-40B4-BE49-F238E27FC236}">
                <a16:creationId xmlns:a16="http://schemas.microsoft.com/office/drawing/2014/main" id="{027D9D0A-07AC-429E-B797-3CD71D8C6C95}"/>
              </a:ext>
            </a:extLst>
          </p:cNvPr>
          <p:cNvPicPr>
            <a:picLocks noChangeAspect="1"/>
          </p:cNvPicPr>
          <p:nvPr/>
        </p:nvPicPr>
        <p:blipFill>
          <a:blip r:embed="rId5"/>
          <a:stretch>
            <a:fillRect/>
          </a:stretch>
        </p:blipFill>
        <p:spPr>
          <a:xfrm>
            <a:off x="2053218" y="1537501"/>
            <a:ext cx="4624484" cy="5048279"/>
          </a:xfrm>
          <a:prstGeom prst="rect">
            <a:avLst/>
          </a:prstGeom>
        </p:spPr>
      </p:pic>
    </p:spTree>
    <p:extLst>
      <p:ext uri="{BB962C8B-B14F-4D97-AF65-F5344CB8AC3E}">
        <p14:creationId xmlns:p14="http://schemas.microsoft.com/office/powerpoint/2010/main" val="2010653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3" dur="500"/>
                                        <p:tgtEl>
                                          <p:spTgt spid="2">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1" dur="500"/>
                                        <p:tgtEl>
                                          <p:spTgt spid="2">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4" dur="500"/>
                                        <p:tgtEl>
                                          <p:spTgt spid="2">
                                            <p:txEl>
                                              <p:pRg st="7" end="7"/>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randombar(horizontal)">
                                      <p:cBhvr>
                                        <p:cTn id="37" dur="500"/>
                                        <p:tgtEl>
                                          <p:spTgt spid="2">
                                            <p:txEl>
                                              <p:pRg st="9" end="9"/>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2">
                                            <p:txEl>
                                              <p:pRg st="10" end="10"/>
                                            </p:txEl>
                                          </p:spTgt>
                                        </p:tgtEl>
                                        <p:attrNameLst>
                                          <p:attrName>style.visibility</p:attrName>
                                        </p:attrNameLst>
                                      </p:cBhvr>
                                      <p:to>
                                        <p:strVal val="visible"/>
                                      </p:to>
                                    </p:set>
                                    <p:animEffect transition="in" filter="randombar(horizontal)">
                                      <p:cBhvr>
                                        <p:cTn id="40" dur="500"/>
                                        <p:tgtEl>
                                          <p:spTgt spid="2">
                                            <p:txEl>
                                              <p:pRg st="10" end="1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Effect transition="in" filter="randombar(horizontal)">
                                      <p:cBhvr>
                                        <p:cTn id="43" dur="500"/>
                                        <p:tgtEl>
                                          <p:spTgt spid="2">
                                            <p:txEl>
                                              <p:pRg st="11" end="11"/>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2">
                                            <p:txEl>
                                              <p:pRg st="12" end="12"/>
                                            </p:txEl>
                                          </p:spTgt>
                                        </p:tgtEl>
                                        <p:attrNameLst>
                                          <p:attrName>style.visibility</p:attrName>
                                        </p:attrNameLst>
                                      </p:cBhvr>
                                      <p:to>
                                        <p:strVal val="visible"/>
                                      </p:to>
                                    </p:set>
                                    <p:animEffect transition="in" filter="randombar(horizontal)">
                                      <p:cBhvr>
                                        <p:cTn id="46" dur="500"/>
                                        <p:tgtEl>
                                          <p:spTgt spid="2">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barn(inVertic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barn(inVertical)">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5</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渲染阶段 </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布局阶段</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C10933B8-A752-4970-96C3-0459D5CC1E8F}"/>
              </a:ext>
            </a:extLst>
          </p:cNvPr>
          <p:cNvSpPr txBox="1"/>
          <p:nvPr/>
        </p:nvSpPr>
        <p:spPr>
          <a:xfrm>
            <a:off x="1204816" y="1712299"/>
            <a:ext cx="10182293"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tx1">
                    <a:lumMod val="65000"/>
                    <a:lumOff val="35000"/>
                  </a:schemeClr>
                </a:solidFill>
              </a:rPr>
              <a:t>创建布局树</a:t>
            </a:r>
            <a:endParaRPr lang="en-US" altLang="zh-CN" dirty="0">
              <a:solidFill>
                <a:schemeClr val="tx1">
                  <a:lumMod val="65000"/>
                  <a:lumOff val="35000"/>
                </a:schemeClr>
              </a:solidFill>
            </a:endParaRPr>
          </a:p>
          <a:p>
            <a:pPr marL="742950" lvl="1" indent="-285750">
              <a:buFont typeface="Arial" panose="020B0604020202020204" pitchFamily="34" charset="0"/>
              <a:buChar char="•"/>
            </a:pPr>
            <a:r>
              <a:rPr lang="en-US" altLang="zh-CN" dirty="0">
                <a:solidFill>
                  <a:schemeClr val="tx1">
                    <a:lumMod val="65000"/>
                    <a:lumOff val="35000"/>
                  </a:schemeClr>
                </a:solidFill>
              </a:rPr>
              <a:t>DOM</a:t>
            </a:r>
            <a:r>
              <a:rPr lang="zh-CN" altLang="en-US" dirty="0">
                <a:solidFill>
                  <a:schemeClr val="tx1">
                    <a:lumMod val="65000"/>
                    <a:lumOff val="35000"/>
                  </a:schemeClr>
                </a:solidFill>
              </a:rPr>
              <a:t>树还含有很多不可⻅的元素，⽐如</a:t>
            </a:r>
            <a:r>
              <a:rPr lang="en-US" altLang="zh-CN" dirty="0">
                <a:solidFill>
                  <a:schemeClr val="tx1">
                    <a:lumMod val="65000"/>
                    <a:lumOff val="35000"/>
                  </a:schemeClr>
                </a:solidFill>
              </a:rPr>
              <a:t>head</a:t>
            </a:r>
            <a:r>
              <a:rPr lang="zh-CN" altLang="en-US" dirty="0">
                <a:solidFill>
                  <a:schemeClr val="tx1">
                    <a:lumMod val="65000"/>
                    <a:lumOff val="35000"/>
                  </a:schemeClr>
                </a:solidFill>
              </a:rPr>
              <a:t>标签，还有使⽤了</a:t>
            </a:r>
            <a:r>
              <a:rPr lang="en-US" altLang="zh-CN" dirty="0" err="1">
                <a:solidFill>
                  <a:schemeClr val="tx1">
                    <a:lumMod val="65000"/>
                    <a:lumOff val="35000"/>
                  </a:schemeClr>
                </a:solidFill>
              </a:rPr>
              <a:t>display:none</a:t>
            </a:r>
            <a:r>
              <a:rPr lang="zh-CN" altLang="en-US" dirty="0">
                <a:solidFill>
                  <a:schemeClr val="tx1">
                    <a:lumMod val="65000"/>
                    <a:lumOff val="35000"/>
                  </a:schemeClr>
                </a:solidFill>
              </a:rPr>
              <a:t>属性 的元素。所以在显⽰之前，我们还要额外地构建⼀棵只包含可⻅元素布局树。</a:t>
            </a:r>
            <a:endParaRPr lang="en-US" altLang="zh-CN" dirty="0">
              <a:solidFill>
                <a:schemeClr val="tx1">
                  <a:lumMod val="65000"/>
                  <a:lumOff val="35000"/>
                </a:schemeClr>
              </a:solidFill>
            </a:endParaRP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solidFill>
                  <a:schemeClr val="tx1">
                    <a:lumMod val="65000"/>
                    <a:lumOff val="35000"/>
                  </a:schemeClr>
                </a:solidFill>
              </a:rPr>
              <a:t>布局计算 </a:t>
            </a:r>
            <a:endParaRPr lang="en-US" altLang="zh-CN" dirty="0">
              <a:solidFill>
                <a:schemeClr val="tx1">
                  <a:lumMod val="65000"/>
                  <a:lumOff val="35000"/>
                </a:schemeClr>
              </a:solidFill>
            </a:endParaRPr>
          </a:p>
          <a:p>
            <a:pPr marL="742950" lvl="1" indent="-285750">
              <a:buFont typeface="Arial" panose="020B0604020202020204" pitchFamily="34" charset="0"/>
              <a:buChar char="•"/>
            </a:pPr>
            <a:endParaRPr lang="en-US" altLang="zh-CN" dirty="0">
              <a:solidFill>
                <a:schemeClr val="tx1">
                  <a:lumMod val="65000"/>
                  <a:lumOff val="35000"/>
                </a:schemeClr>
              </a:solidFill>
            </a:endParaRPr>
          </a:p>
        </p:txBody>
      </p:sp>
      <p:pic>
        <p:nvPicPr>
          <p:cNvPr id="4" name="图片 3">
            <a:extLst>
              <a:ext uri="{FF2B5EF4-FFF2-40B4-BE49-F238E27FC236}">
                <a16:creationId xmlns:a16="http://schemas.microsoft.com/office/drawing/2014/main" id="{0F0A3FCF-DCF4-440E-8D56-733A5EE04C94}"/>
              </a:ext>
            </a:extLst>
          </p:cNvPr>
          <p:cNvPicPr>
            <a:picLocks noChangeAspect="1"/>
          </p:cNvPicPr>
          <p:nvPr/>
        </p:nvPicPr>
        <p:blipFill>
          <a:blip r:embed="rId4"/>
          <a:stretch>
            <a:fillRect/>
          </a:stretch>
        </p:blipFill>
        <p:spPr>
          <a:xfrm>
            <a:off x="4903017" y="639126"/>
            <a:ext cx="5621234" cy="5469855"/>
          </a:xfrm>
          <a:prstGeom prst="rect">
            <a:avLst/>
          </a:prstGeom>
        </p:spPr>
      </p:pic>
    </p:spTree>
    <p:extLst>
      <p:ext uri="{BB962C8B-B14F-4D97-AF65-F5344CB8AC3E}">
        <p14:creationId xmlns:p14="http://schemas.microsoft.com/office/powerpoint/2010/main" val="42217109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6" dur="500"/>
                                        <p:tgtEl>
                                          <p:spTgt spid="2">
                                            <p:txEl>
                                              <p:pRg st="1" end="1"/>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5</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渲染阶段 </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分层</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C10933B8-A752-4970-96C3-0459D5CC1E8F}"/>
              </a:ext>
            </a:extLst>
          </p:cNvPr>
          <p:cNvSpPr txBox="1"/>
          <p:nvPr/>
        </p:nvSpPr>
        <p:spPr>
          <a:xfrm>
            <a:off x="1204816" y="1712299"/>
            <a:ext cx="10182293"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tx1">
                    <a:lumMod val="65000"/>
                    <a:lumOff val="35000"/>
                  </a:schemeClr>
                </a:solidFill>
              </a:rPr>
              <a:t>现在我们有了布局树，⽽且每个元素的具体位置信息都计算出来了，那么接下来是不是就要开始着⼿绘制⻚⾯了？</a:t>
            </a:r>
            <a:endParaRPr lang="en-US" altLang="zh-CN" dirty="0">
              <a:solidFill>
                <a:schemeClr val="tx1">
                  <a:lumMod val="65000"/>
                  <a:lumOff val="35000"/>
                </a:schemeClr>
              </a:solidFill>
            </a:endParaRPr>
          </a:p>
          <a:p>
            <a:pPr marL="742950" lvl="1" indent="-285750">
              <a:buFont typeface="Arial" panose="020B0604020202020204" pitchFamily="34" charset="0"/>
              <a:buChar char="•"/>
            </a:pPr>
            <a:r>
              <a:rPr lang="zh-CN" altLang="en-US" dirty="0">
                <a:solidFill>
                  <a:schemeClr val="tx1">
                    <a:lumMod val="65000"/>
                    <a:lumOff val="35000"/>
                  </a:schemeClr>
                </a:solidFill>
              </a:rPr>
              <a:t>不是</a:t>
            </a:r>
            <a:endParaRPr lang="en-US" altLang="zh-CN" dirty="0">
              <a:solidFill>
                <a:schemeClr val="tx1">
                  <a:lumMod val="65000"/>
                  <a:lumOff val="35000"/>
                </a:schemeClr>
              </a:solidFill>
            </a:endParaRPr>
          </a:p>
          <a:p>
            <a:pPr marL="742950" lvl="1" indent="-285750">
              <a:buFont typeface="Arial" panose="020B0604020202020204" pitchFamily="34" charset="0"/>
              <a:buChar char="•"/>
            </a:pPr>
            <a:r>
              <a:rPr lang="zh-CN" altLang="en-US" dirty="0">
                <a:solidFill>
                  <a:schemeClr val="tx1">
                    <a:lumMod val="65000"/>
                    <a:lumOff val="35000"/>
                  </a:schemeClr>
                </a:solidFill>
              </a:rPr>
              <a:t>因为⻚⾯中有很多复杂的效果，如⼀些复杂的</a:t>
            </a:r>
            <a:r>
              <a:rPr lang="en-US" altLang="zh-CN" dirty="0">
                <a:solidFill>
                  <a:schemeClr val="tx1">
                    <a:lumMod val="65000"/>
                    <a:lumOff val="35000"/>
                  </a:schemeClr>
                </a:solidFill>
              </a:rPr>
              <a:t>3D</a:t>
            </a:r>
            <a:r>
              <a:rPr lang="zh-CN" altLang="en-US" dirty="0">
                <a:solidFill>
                  <a:schemeClr val="tx1">
                    <a:lumMod val="65000"/>
                    <a:lumOff val="35000"/>
                  </a:schemeClr>
                </a:solidFill>
              </a:rPr>
              <a:t>变换、⻚⾯滚动，或者使⽤</a:t>
            </a:r>
            <a:r>
              <a:rPr lang="en-US" altLang="zh-CN" dirty="0">
                <a:solidFill>
                  <a:schemeClr val="tx1">
                    <a:lumMod val="65000"/>
                    <a:lumOff val="35000"/>
                  </a:schemeClr>
                </a:solidFill>
              </a:rPr>
              <a:t>z-indexing</a:t>
            </a:r>
            <a:r>
              <a:rPr lang="zh-CN" altLang="en-US" dirty="0">
                <a:solidFill>
                  <a:schemeClr val="tx1">
                    <a:lumMod val="65000"/>
                    <a:lumOff val="35000"/>
                  </a:schemeClr>
                </a:solidFill>
              </a:rPr>
              <a:t>做</a:t>
            </a:r>
            <a:r>
              <a:rPr lang="en-US" altLang="zh-CN" dirty="0">
                <a:solidFill>
                  <a:schemeClr val="tx1">
                    <a:lumMod val="65000"/>
                    <a:lumOff val="35000"/>
                  </a:schemeClr>
                </a:solidFill>
              </a:rPr>
              <a:t>z</a:t>
            </a:r>
            <a:r>
              <a:rPr lang="zh-CN" altLang="en-US" dirty="0">
                <a:solidFill>
                  <a:schemeClr val="tx1">
                    <a:lumMod val="65000"/>
                    <a:lumOff val="35000"/>
                  </a:schemeClr>
                </a:solidFill>
              </a:rPr>
              <a:t>轴排序等，为了 更加⽅便地实现这些效果，渲染引擎还需要为特定的节点⽣成专⽤的图层，并⽣成⼀棵对应的图层树 （</a:t>
            </a:r>
            <a:r>
              <a:rPr lang="en-US" altLang="zh-CN" dirty="0" err="1">
                <a:solidFill>
                  <a:schemeClr val="tx1">
                    <a:lumMod val="65000"/>
                    <a:lumOff val="35000"/>
                  </a:schemeClr>
                </a:solidFill>
              </a:rPr>
              <a:t>LayerTree</a:t>
            </a:r>
            <a:r>
              <a:rPr lang="zh-CN" altLang="en-US" dirty="0">
                <a:solidFill>
                  <a:schemeClr val="tx1">
                    <a:lumMod val="65000"/>
                    <a:lumOff val="35000"/>
                  </a:schemeClr>
                </a:solidFill>
              </a:rPr>
              <a:t>）。如果你熟悉</a:t>
            </a:r>
            <a:r>
              <a:rPr lang="en-US" altLang="zh-CN" dirty="0">
                <a:solidFill>
                  <a:schemeClr val="tx1">
                    <a:lumMod val="65000"/>
                    <a:lumOff val="35000"/>
                  </a:schemeClr>
                </a:solidFill>
              </a:rPr>
              <a:t>PS</a:t>
            </a:r>
            <a:r>
              <a:rPr lang="zh-CN" altLang="en-US" dirty="0">
                <a:solidFill>
                  <a:schemeClr val="tx1">
                    <a:lumMod val="65000"/>
                    <a:lumOff val="35000"/>
                  </a:schemeClr>
                </a:solidFill>
              </a:rPr>
              <a:t>，相信你会很容易理解图层的概念，正是这些图层叠加在⼀起构成了最终的⻚⾯图像。</a:t>
            </a:r>
            <a:endParaRPr lang="en-US" altLang="zh-CN" dirty="0">
              <a:solidFill>
                <a:schemeClr val="tx1">
                  <a:lumMod val="65000"/>
                  <a:lumOff val="35000"/>
                </a:schemeClr>
              </a:solidFill>
            </a:endParaRPr>
          </a:p>
          <a:p>
            <a:pPr marL="285750" indent="-285750">
              <a:buFont typeface="Arial" panose="020B0604020202020204" pitchFamily="34" charset="0"/>
              <a:buChar char="•"/>
            </a:pPr>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并不是布局树的每个节点都包含⼀个图层，如果⼀个节点没有对应的层，那么这个节点就从属于⽗节点的图层</a:t>
            </a:r>
            <a:endParaRPr lang="en-US" altLang="zh-CN" dirty="0">
              <a:solidFill>
                <a:schemeClr val="tx1">
                  <a:lumMod val="65000"/>
                  <a:lumOff val="35000"/>
                </a:schemeClr>
              </a:solidFill>
            </a:endParaRPr>
          </a:p>
          <a:p>
            <a:pPr marL="285750" indent="-285750">
              <a:buFont typeface="Arial" panose="020B0604020202020204" pitchFamily="34" charset="0"/>
              <a:buChar char="•"/>
            </a:pPr>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通常满⾜下⾯两点中任意⼀点的元素就 可以被提升为单独的⼀个图层。</a:t>
            </a:r>
            <a:endParaRPr lang="en-US" altLang="zh-CN" dirty="0">
              <a:solidFill>
                <a:schemeClr val="tx1">
                  <a:lumMod val="65000"/>
                  <a:lumOff val="35000"/>
                </a:schemeClr>
              </a:solidFill>
            </a:endParaRPr>
          </a:p>
          <a:p>
            <a:pPr marL="742950" lvl="1" indent="-285750">
              <a:buFont typeface="Arial" panose="020B0604020202020204" pitchFamily="34" charset="0"/>
              <a:buChar char="•"/>
            </a:pPr>
            <a:r>
              <a:rPr lang="zh-CN" altLang="en-US" dirty="0">
                <a:solidFill>
                  <a:schemeClr val="tx1">
                    <a:lumMod val="65000"/>
                    <a:lumOff val="35000"/>
                  </a:schemeClr>
                </a:solidFill>
              </a:rPr>
              <a:t>拥有层叠上下⽂属性的元素会被提升为单独的⼀层（</a:t>
            </a:r>
            <a:r>
              <a:rPr lang="zh-CN" altLang="en-US" dirty="0">
                <a:solidFill>
                  <a:schemeClr val="tx1">
                    <a:lumMod val="65000"/>
                    <a:lumOff val="35000"/>
                  </a:schemeClr>
                </a:solidFill>
                <a:hlinkClick r:id="rId4">
                  <a:extLst>
                    <a:ext uri="{A12FA001-AC4F-418D-AE19-62706E023703}">
                      <ahyp:hlinkClr xmlns:ahyp="http://schemas.microsoft.com/office/drawing/2018/hyperlinkcolor" val="tx"/>
                    </a:ext>
                  </a:extLst>
                </a:hlinkClick>
              </a:rPr>
              <a:t>层叠上下⽂的知识</a:t>
            </a:r>
            <a:r>
              <a:rPr lang="zh-CN" altLang="en-US" dirty="0">
                <a:solidFill>
                  <a:schemeClr val="tx1">
                    <a:lumMod val="65000"/>
                    <a:lumOff val="35000"/>
                  </a:schemeClr>
                </a:solidFill>
              </a:rPr>
              <a:t>）</a:t>
            </a:r>
            <a:endParaRPr lang="en-US" altLang="zh-CN" dirty="0">
              <a:solidFill>
                <a:schemeClr val="tx1">
                  <a:lumMod val="65000"/>
                  <a:lumOff val="35000"/>
                </a:schemeClr>
              </a:solidFill>
            </a:endParaRPr>
          </a:p>
          <a:p>
            <a:pPr marL="742950" lvl="1" indent="-285750">
              <a:buFont typeface="Arial" panose="020B0604020202020204" pitchFamily="34" charset="0"/>
              <a:buChar char="•"/>
            </a:pPr>
            <a:r>
              <a:rPr lang="zh-CN" altLang="en-US" dirty="0">
                <a:solidFill>
                  <a:schemeClr val="tx1">
                    <a:lumMod val="65000"/>
                    <a:lumOff val="35000"/>
                  </a:schemeClr>
                </a:solidFill>
              </a:rPr>
              <a:t>需要剪裁（</a:t>
            </a:r>
            <a:r>
              <a:rPr lang="en-US" altLang="zh-CN" dirty="0">
                <a:solidFill>
                  <a:schemeClr val="tx1">
                    <a:lumMod val="65000"/>
                    <a:lumOff val="35000"/>
                  </a:schemeClr>
                </a:solidFill>
              </a:rPr>
              <a:t>clip</a:t>
            </a:r>
            <a:r>
              <a:rPr lang="zh-CN" altLang="en-US" dirty="0">
                <a:solidFill>
                  <a:schemeClr val="tx1">
                    <a:lumMod val="65000"/>
                    <a:lumOff val="35000"/>
                  </a:schemeClr>
                </a:solidFill>
              </a:rPr>
              <a:t>）的地⽅也会被创建为图层</a:t>
            </a:r>
            <a:endParaRPr lang="en-US" altLang="zh-CN" dirty="0">
              <a:solidFill>
                <a:schemeClr val="tx1">
                  <a:lumMod val="65000"/>
                  <a:lumOff val="35000"/>
                </a:schemeClr>
              </a:solidFill>
            </a:endParaRPr>
          </a:p>
        </p:txBody>
      </p:sp>
    </p:spTree>
    <p:extLst>
      <p:ext uri="{BB962C8B-B14F-4D97-AF65-F5344CB8AC3E}">
        <p14:creationId xmlns:p14="http://schemas.microsoft.com/office/powerpoint/2010/main" val="10682895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randombar(horizontal)">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8" dur="500"/>
                                        <p:tgtEl>
                                          <p:spTgt spid="2">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3" dur="500"/>
                                        <p:tgtEl>
                                          <p:spTgt spid="2">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6" dur="500"/>
                                        <p:tgtEl>
                                          <p:spTgt spid="2">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randombar(horizontal)">
                                      <p:cBhvr>
                                        <p:cTn id="3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5</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渲染阶段 </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图层绘制</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C10933B8-A752-4970-96C3-0459D5CC1E8F}"/>
              </a:ext>
            </a:extLst>
          </p:cNvPr>
          <p:cNvSpPr txBox="1"/>
          <p:nvPr/>
        </p:nvSpPr>
        <p:spPr>
          <a:xfrm>
            <a:off x="1204816" y="1712299"/>
            <a:ext cx="10182293"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tx1">
                    <a:lumMod val="65000"/>
                    <a:lumOff val="35000"/>
                  </a:schemeClr>
                </a:solidFill>
              </a:rPr>
              <a:t>试想⼀下，如果给⼀张纸，先把纸的背景涂成蓝⾊，然后在中间位置画⼀个红⾊的圆，最后再在圆上画个绿⾊三⻆形。会怎么操作呢？</a:t>
            </a:r>
            <a:endParaRPr lang="en-US" altLang="zh-CN" dirty="0">
              <a:solidFill>
                <a:schemeClr val="tx1">
                  <a:lumMod val="65000"/>
                  <a:lumOff val="35000"/>
                </a:schemeClr>
              </a:solidFill>
            </a:endParaRPr>
          </a:p>
          <a:p>
            <a:pPr marL="285750" indent="-285750">
              <a:buFont typeface="Arial" panose="020B0604020202020204" pitchFamily="34" charset="0"/>
              <a:buChar char="•"/>
            </a:pPr>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把绘制操作分解为三步</a:t>
            </a:r>
            <a:r>
              <a:rPr lang="en-US" altLang="zh-CN" dirty="0">
                <a:solidFill>
                  <a:schemeClr val="tx1">
                    <a:lumMod val="65000"/>
                    <a:lumOff val="35000"/>
                  </a:schemeClr>
                </a:solidFill>
              </a:rPr>
              <a:t>:</a:t>
            </a:r>
          </a:p>
          <a:p>
            <a:pPr marL="742950" lvl="1" indent="-285750">
              <a:buFont typeface="Arial" panose="020B0604020202020204" pitchFamily="34" charset="0"/>
              <a:buChar char="•"/>
            </a:pPr>
            <a:r>
              <a:rPr lang="en-US" altLang="zh-CN" dirty="0">
                <a:solidFill>
                  <a:schemeClr val="tx1">
                    <a:lumMod val="65000"/>
                    <a:lumOff val="35000"/>
                  </a:schemeClr>
                </a:solidFill>
              </a:rPr>
              <a:t>1. </a:t>
            </a:r>
            <a:r>
              <a:rPr lang="zh-CN" altLang="en-US" dirty="0">
                <a:solidFill>
                  <a:schemeClr val="tx1">
                    <a:lumMod val="65000"/>
                    <a:lumOff val="35000"/>
                  </a:schemeClr>
                </a:solidFill>
              </a:rPr>
              <a:t>绘制蓝⾊背景； </a:t>
            </a:r>
            <a:endParaRPr lang="en-US" altLang="zh-CN" dirty="0">
              <a:solidFill>
                <a:schemeClr val="tx1">
                  <a:lumMod val="65000"/>
                  <a:lumOff val="35000"/>
                </a:schemeClr>
              </a:solidFill>
            </a:endParaRPr>
          </a:p>
          <a:p>
            <a:pPr marL="742950" lvl="1" indent="-285750">
              <a:buFont typeface="Arial" panose="020B0604020202020204" pitchFamily="34" charset="0"/>
              <a:buChar char="•"/>
            </a:pPr>
            <a:r>
              <a:rPr lang="en-US" altLang="zh-CN" dirty="0">
                <a:solidFill>
                  <a:schemeClr val="tx1">
                    <a:lumMod val="65000"/>
                    <a:lumOff val="35000"/>
                  </a:schemeClr>
                </a:solidFill>
              </a:rPr>
              <a:t>2. </a:t>
            </a:r>
            <a:r>
              <a:rPr lang="zh-CN" altLang="en-US" dirty="0">
                <a:solidFill>
                  <a:schemeClr val="tx1">
                    <a:lumMod val="65000"/>
                    <a:lumOff val="35000"/>
                  </a:schemeClr>
                </a:solidFill>
              </a:rPr>
              <a:t>在中间绘制⼀个红⾊的圆；</a:t>
            </a:r>
            <a:endParaRPr lang="en-US" altLang="zh-CN" dirty="0">
              <a:solidFill>
                <a:schemeClr val="tx1">
                  <a:lumMod val="65000"/>
                  <a:lumOff val="35000"/>
                </a:schemeClr>
              </a:solidFill>
            </a:endParaRPr>
          </a:p>
          <a:p>
            <a:pPr marL="742950" lvl="1" indent="-285750">
              <a:buFont typeface="Arial" panose="020B0604020202020204" pitchFamily="34" charset="0"/>
              <a:buChar char="•"/>
            </a:pPr>
            <a:r>
              <a:rPr lang="en-US" altLang="zh-CN" dirty="0">
                <a:solidFill>
                  <a:schemeClr val="tx1">
                    <a:lumMod val="65000"/>
                    <a:lumOff val="35000"/>
                  </a:schemeClr>
                </a:solidFill>
              </a:rPr>
              <a:t>3. </a:t>
            </a:r>
            <a:r>
              <a:rPr lang="zh-CN" altLang="en-US" dirty="0">
                <a:solidFill>
                  <a:schemeClr val="tx1">
                    <a:lumMod val="65000"/>
                    <a:lumOff val="35000"/>
                  </a:schemeClr>
                </a:solidFill>
              </a:rPr>
              <a:t>再在圆上绘制绿⾊三⻆形。</a:t>
            </a:r>
            <a:endParaRPr lang="en-US" altLang="zh-CN" dirty="0">
              <a:solidFill>
                <a:schemeClr val="tx1">
                  <a:lumMod val="65000"/>
                  <a:lumOff val="35000"/>
                </a:schemeClr>
              </a:solidFill>
            </a:endParaRPr>
          </a:p>
          <a:p>
            <a:pPr marL="742950" lvl="1" indent="-285750">
              <a:buFont typeface="Arial" panose="020B0604020202020204" pitchFamily="34" charset="0"/>
              <a:buChar char="•"/>
            </a:pPr>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渲染引擎实现图层的绘制与之类似，会把⼀个图层的绘制拆分成很多⼩的绘制指令，然后再把这些指令按照顺序组成⼀个待绘制列表</a:t>
            </a:r>
            <a:endParaRPr lang="en-US" altLang="zh-CN" dirty="0">
              <a:solidFill>
                <a:schemeClr val="tx1">
                  <a:lumMod val="65000"/>
                  <a:lumOff val="35000"/>
                </a:schemeClr>
              </a:solidFill>
            </a:endParaRPr>
          </a:p>
        </p:txBody>
      </p:sp>
    </p:spTree>
    <p:extLst>
      <p:ext uri="{BB962C8B-B14F-4D97-AF65-F5344CB8AC3E}">
        <p14:creationId xmlns:p14="http://schemas.microsoft.com/office/powerpoint/2010/main" val="72638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8" dur="500"/>
                                        <p:tgtEl>
                                          <p:spTgt spid="2">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1" dur="500"/>
                                        <p:tgtEl>
                                          <p:spTgt spid="2">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4" dur="500"/>
                                        <p:tgtEl>
                                          <p:spTgt spid="2">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5</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渲染阶段 </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栅格化（</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raster</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）操作</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C10933B8-A752-4970-96C3-0459D5CC1E8F}"/>
              </a:ext>
            </a:extLst>
          </p:cNvPr>
          <p:cNvSpPr txBox="1"/>
          <p:nvPr/>
        </p:nvSpPr>
        <p:spPr>
          <a:xfrm>
            <a:off x="1204816" y="1712299"/>
            <a:ext cx="10182293"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tx1">
                    <a:lumMod val="65000"/>
                    <a:lumOff val="35000"/>
                  </a:schemeClr>
                </a:solidFill>
              </a:rPr>
              <a:t>绘制列表只是⽤来记录绘制顺序和绘制指令的列表，⽽实际上绘制操作是由渲染引擎中的合成线程来完成的</a:t>
            </a:r>
            <a:endParaRPr lang="en-US" altLang="zh-CN" dirty="0">
              <a:solidFill>
                <a:schemeClr val="tx1">
                  <a:lumMod val="65000"/>
                  <a:lumOff val="35000"/>
                </a:schemeClr>
              </a:solidFill>
            </a:endParaRPr>
          </a:p>
          <a:p>
            <a:pPr marL="285750" indent="-285750">
              <a:buFont typeface="Arial" panose="020B0604020202020204" pitchFamily="34" charset="0"/>
              <a:buChar char="•"/>
            </a:pPr>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合成线程会按照视⼝附近的图块来优先⽣成位图，实际⽣成位图的操作是由栅格化来执⾏的。所谓栅格 化，是指将图块转换为位图。⽽图块是栅格化执⾏的最⼩单位。渲染进程维护了⼀个栅格化的线程池，所有 的图块栅格化都是在线程池内执⾏的</a:t>
            </a:r>
            <a:endParaRPr lang="en-US" altLang="zh-CN" dirty="0">
              <a:solidFill>
                <a:schemeClr val="tx1">
                  <a:lumMod val="65000"/>
                  <a:lumOff val="35000"/>
                </a:schemeClr>
              </a:solidFill>
            </a:endParaRPr>
          </a:p>
        </p:txBody>
      </p:sp>
      <p:pic>
        <p:nvPicPr>
          <p:cNvPr id="4" name="图片 3">
            <a:extLst>
              <a:ext uri="{FF2B5EF4-FFF2-40B4-BE49-F238E27FC236}">
                <a16:creationId xmlns:a16="http://schemas.microsoft.com/office/drawing/2014/main" id="{0929CC58-E044-4899-BD8A-F8342C5AB64D}"/>
              </a:ext>
            </a:extLst>
          </p:cNvPr>
          <p:cNvPicPr>
            <a:picLocks noChangeAspect="1"/>
          </p:cNvPicPr>
          <p:nvPr/>
        </p:nvPicPr>
        <p:blipFill>
          <a:blip r:embed="rId4"/>
          <a:stretch>
            <a:fillRect/>
          </a:stretch>
        </p:blipFill>
        <p:spPr>
          <a:xfrm>
            <a:off x="2616517" y="948004"/>
            <a:ext cx="6479033" cy="5326904"/>
          </a:xfrm>
          <a:prstGeom prst="rect">
            <a:avLst/>
          </a:prstGeom>
        </p:spPr>
      </p:pic>
    </p:spTree>
    <p:extLst>
      <p:ext uri="{BB962C8B-B14F-4D97-AF65-F5344CB8AC3E}">
        <p14:creationId xmlns:p14="http://schemas.microsoft.com/office/powerpoint/2010/main" val="11325022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barn(inVertical)">
                                      <p:cBhvr>
                                        <p:cTn id="13" dur="500"/>
                                        <p:tgtEl>
                                          <p:spTgt spid="2">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barn(inVertical)">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5</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渲染阶段 </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合成和显示</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C10933B8-A752-4970-96C3-0459D5CC1E8F}"/>
              </a:ext>
            </a:extLst>
          </p:cNvPr>
          <p:cNvSpPr txBox="1"/>
          <p:nvPr/>
        </p:nvSpPr>
        <p:spPr>
          <a:xfrm>
            <a:off x="1204816" y="1712299"/>
            <a:ext cx="10182293"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tx1">
                    <a:lumMod val="65000"/>
                    <a:lumOff val="35000"/>
                  </a:schemeClr>
                </a:solidFill>
              </a:rPr>
              <a:t>⼀旦所有图块都被光栅化，合成线程就会⽣成⼀个绘制图块的命令⸺“</a:t>
            </a:r>
            <a:r>
              <a:rPr lang="en-US" altLang="zh-CN" dirty="0" err="1">
                <a:solidFill>
                  <a:schemeClr val="tx1">
                    <a:lumMod val="65000"/>
                    <a:lumOff val="35000"/>
                  </a:schemeClr>
                </a:solidFill>
              </a:rPr>
              <a:t>DrawQuad</a:t>
            </a:r>
            <a:r>
              <a:rPr lang="en-US" altLang="zh-CN" dirty="0">
                <a:solidFill>
                  <a:schemeClr val="tx1">
                    <a:lumMod val="65000"/>
                    <a:lumOff val="35000"/>
                  </a:schemeClr>
                </a:solidFill>
              </a:rPr>
              <a:t>”</a:t>
            </a:r>
            <a:r>
              <a:rPr lang="zh-CN" altLang="en-US" dirty="0">
                <a:solidFill>
                  <a:schemeClr val="tx1">
                    <a:lumMod val="65000"/>
                    <a:lumOff val="35000"/>
                  </a:schemeClr>
                </a:solidFill>
              </a:rPr>
              <a:t>，然后将该命令提交 给浏览器进程。</a:t>
            </a:r>
            <a:endParaRPr lang="en-US" altLang="zh-CN" dirty="0">
              <a:solidFill>
                <a:schemeClr val="tx1">
                  <a:lumMod val="65000"/>
                  <a:lumOff val="35000"/>
                </a:schemeClr>
              </a:solidFill>
            </a:endParaRPr>
          </a:p>
          <a:p>
            <a:pPr marL="285750" indent="-285750">
              <a:buFont typeface="Arial" panose="020B0604020202020204" pitchFamily="34" charset="0"/>
              <a:buChar char="•"/>
            </a:pPr>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浏览器进程⾥⾯有⼀个叫</a:t>
            </a:r>
            <a:r>
              <a:rPr lang="en-US" altLang="zh-CN" dirty="0">
                <a:solidFill>
                  <a:schemeClr val="tx1">
                    <a:lumMod val="65000"/>
                    <a:lumOff val="35000"/>
                  </a:schemeClr>
                </a:solidFill>
              </a:rPr>
              <a:t>viz</a:t>
            </a:r>
            <a:r>
              <a:rPr lang="zh-CN" altLang="en-US" dirty="0">
                <a:solidFill>
                  <a:schemeClr val="tx1">
                    <a:lumMod val="65000"/>
                    <a:lumOff val="35000"/>
                  </a:schemeClr>
                </a:solidFill>
              </a:rPr>
              <a:t>的组件，⽤来接收合成线程发过来的</a:t>
            </a:r>
            <a:r>
              <a:rPr lang="en-US" altLang="zh-CN" dirty="0" err="1">
                <a:solidFill>
                  <a:schemeClr val="tx1">
                    <a:lumMod val="65000"/>
                    <a:lumOff val="35000"/>
                  </a:schemeClr>
                </a:solidFill>
              </a:rPr>
              <a:t>DrawQuad</a:t>
            </a:r>
            <a:r>
              <a:rPr lang="zh-CN" altLang="en-US" dirty="0">
                <a:solidFill>
                  <a:schemeClr val="tx1">
                    <a:lumMod val="65000"/>
                    <a:lumOff val="35000"/>
                  </a:schemeClr>
                </a:solidFill>
              </a:rPr>
              <a:t>命令，然后根据</a:t>
            </a:r>
            <a:r>
              <a:rPr lang="en-US" altLang="zh-CN" dirty="0" err="1">
                <a:solidFill>
                  <a:schemeClr val="tx1">
                    <a:lumMod val="65000"/>
                    <a:lumOff val="35000"/>
                  </a:schemeClr>
                </a:solidFill>
              </a:rPr>
              <a:t>DrawQuad</a:t>
            </a:r>
            <a:r>
              <a:rPr lang="zh-CN" altLang="en-US" dirty="0">
                <a:solidFill>
                  <a:schemeClr val="tx1">
                    <a:lumMod val="65000"/>
                    <a:lumOff val="35000"/>
                  </a:schemeClr>
                </a:solidFill>
              </a:rPr>
              <a:t>命 令，将其⻚⾯内容绘制到内存中，最后再将内存显⽰在屏幕上。</a:t>
            </a:r>
            <a:endParaRPr lang="en-US" altLang="zh-CN" dirty="0">
              <a:solidFill>
                <a:schemeClr val="tx1">
                  <a:lumMod val="65000"/>
                  <a:lumOff val="35000"/>
                </a:schemeClr>
              </a:solidFill>
            </a:endParaRPr>
          </a:p>
          <a:p>
            <a:pPr marL="285750" indent="-285750">
              <a:buFont typeface="Arial" panose="020B0604020202020204" pitchFamily="34" charset="0"/>
              <a:buChar char="•"/>
            </a:pPr>
            <a:endParaRPr lang="en-US" altLang="zh-CN" dirty="0">
              <a:solidFill>
                <a:schemeClr val="tx1">
                  <a:lumMod val="65000"/>
                  <a:lumOff val="35000"/>
                </a:schemeClr>
              </a:solidFill>
            </a:endParaRPr>
          </a:p>
          <a:p>
            <a:pPr marL="285750" indent="-285750">
              <a:buFont typeface="Arial" panose="020B0604020202020204" pitchFamily="34" charset="0"/>
              <a:buChar char="•"/>
            </a:pPr>
            <a:endParaRPr lang="en-US" altLang="zh-CN" dirty="0">
              <a:solidFill>
                <a:schemeClr val="tx1">
                  <a:lumMod val="65000"/>
                  <a:lumOff val="35000"/>
                </a:schemeClr>
              </a:solidFill>
            </a:endParaRPr>
          </a:p>
        </p:txBody>
      </p:sp>
    </p:spTree>
    <p:extLst>
      <p:ext uri="{BB962C8B-B14F-4D97-AF65-F5344CB8AC3E}">
        <p14:creationId xmlns:p14="http://schemas.microsoft.com/office/powerpoint/2010/main" val="36307775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barn(inVertic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barn(inVertical)">
                                      <p:cBhvr>
                                        <p:cTn id="18"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5</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渲染阶段 </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渲染流水线大总结</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C10933B8-A752-4970-96C3-0459D5CC1E8F}"/>
              </a:ext>
            </a:extLst>
          </p:cNvPr>
          <p:cNvSpPr txBox="1"/>
          <p:nvPr/>
        </p:nvSpPr>
        <p:spPr>
          <a:xfrm>
            <a:off x="1204816" y="1712299"/>
            <a:ext cx="10182293" cy="369332"/>
          </a:xfrm>
          <a:prstGeom prst="rect">
            <a:avLst/>
          </a:prstGeom>
          <a:noFill/>
        </p:spPr>
        <p:txBody>
          <a:bodyPr wrap="square" rtlCol="0">
            <a:spAutoFit/>
          </a:bodyPr>
          <a:lstStyle/>
          <a:p>
            <a:r>
              <a:rPr lang="zh-CN" altLang="en-US" dirty="0">
                <a:solidFill>
                  <a:schemeClr val="tx1">
                    <a:lumMod val="65000"/>
                    <a:lumOff val="35000"/>
                  </a:schemeClr>
                </a:solidFill>
              </a:rPr>
              <a:t>整个渲染流程：从</a:t>
            </a:r>
            <a:r>
              <a:rPr lang="en-US" altLang="zh-CN" dirty="0">
                <a:solidFill>
                  <a:schemeClr val="tx1">
                    <a:lumMod val="65000"/>
                    <a:lumOff val="35000"/>
                  </a:schemeClr>
                </a:solidFill>
              </a:rPr>
              <a:t>HTML</a:t>
            </a:r>
            <a:r>
              <a:rPr lang="zh-CN" altLang="en-US" dirty="0">
                <a:solidFill>
                  <a:schemeClr val="tx1">
                    <a:lumMod val="65000"/>
                    <a:lumOff val="35000"/>
                  </a:schemeClr>
                </a:solidFill>
              </a:rPr>
              <a:t>到</a:t>
            </a:r>
            <a:r>
              <a:rPr lang="en-US" altLang="zh-CN" dirty="0">
                <a:solidFill>
                  <a:schemeClr val="tx1">
                    <a:lumMod val="65000"/>
                    <a:lumOff val="35000"/>
                  </a:schemeClr>
                </a:solidFill>
              </a:rPr>
              <a:t>DOM</a:t>
            </a:r>
            <a:r>
              <a:rPr lang="zh-CN" altLang="en-US" dirty="0">
                <a:solidFill>
                  <a:schemeClr val="tx1">
                    <a:lumMod val="65000"/>
                    <a:lumOff val="35000"/>
                  </a:schemeClr>
                </a:solidFill>
              </a:rPr>
              <a:t>、样式计算、布局、图层、绘制、光栅化、合成和显示</a:t>
            </a:r>
            <a:endParaRPr lang="en-US" altLang="zh-CN" dirty="0">
              <a:solidFill>
                <a:schemeClr val="tx1">
                  <a:lumMod val="65000"/>
                  <a:lumOff val="35000"/>
                </a:schemeClr>
              </a:solidFill>
            </a:endParaRPr>
          </a:p>
        </p:txBody>
      </p:sp>
      <p:pic>
        <p:nvPicPr>
          <p:cNvPr id="4" name="图片 3">
            <a:extLst>
              <a:ext uri="{FF2B5EF4-FFF2-40B4-BE49-F238E27FC236}">
                <a16:creationId xmlns:a16="http://schemas.microsoft.com/office/drawing/2014/main" id="{4BA50E85-BBD9-48C1-84A3-2E898EF41BF2}"/>
              </a:ext>
            </a:extLst>
          </p:cNvPr>
          <p:cNvPicPr>
            <a:picLocks noChangeAspect="1"/>
          </p:cNvPicPr>
          <p:nvPr/>
        </p:nvPicPr>
        <p:blipFill>
          <a:blip r:embed="rId4"/>
          <a:stretch>
            <a:fillRect/>
          </a:stretch>
        </p:blipFill>
        <p:spPr>
          <a:xfrm>
            <a:off x="1027102" y="2098750"/>
            <a:ext cx="5233035" cy="4168966"/>
          </a:xfrm>
          <a:prstGeom prst="rect">
            <a:avLst/>
          </a:prstGeom>
        </p:spPr>
      </p:pic>
      <p:sp>
        <p:nvSpPr>
          <p:cNvPr id="7" name="文本框 6">
            <a:extLst>
              <a:ext uri="{FF2B5EF4-FFF2-40B4-BE49-F238E27FC236}">
                <a16:creationId xmlns:a16="http://schemas.microsoft.com/office/drawing/2014/main" id="{9A6B3BD2-0B88-44D8-AFEA-F5C0E94E24D8}"/>
              </a:ext>
            </a:extLst>
          </p:cNvPr>
          <p:cNvSpPr txBox="1"/>
          <p:nvPr/>
        </p:nvSpPr>
        <p:spPr>
          <a:xfrm>
            <a:off x="6518871" y="2081631"/>
            <a:ext cx="5394393" cy="4247317"/>
          </a:xfrm>
          <a:prstGeom prst="rect">
            <a:avLst/>
          </a:prstGeom>
          <a:noFill/>
        </p:spPr>
        <p:txBody>
          <a:bodyPr wrap="square" rtlCol="0">
            <a:spAutoFit/>
          </a:bodyPr>
          <a:lstStyle/>
          <a:p>
            <a:pPr marL="342900" indent="-342900">
              <a:buAutoNum type="arabicPeriod"/>
            </a:pPr>
            <a:r>
              <a:rPr lang="zh-CN" altLang="en-US" dirty="0">
                <a:solidFill>
                  <a:schemeClr val="tx1">
                    <a:lumMod val="65000"/>
                    <a:lumOff val="35000"/>
                  </a:schemeClr>
                </a:solidFill>
              </a:rPr>
              <a:t>渲染进程将</a:t>
            </a:r>
            <a:r>
              <a:rPr lang="en-US" altLang="zh-CN" dirty="0">
                <a:solidFill>
                  <a:schemeClr val="tx1">
                    <a:lumMod val="65000"/>
                    <a:lumOff val="35000"/>
                  </a:schemeClr>
                </a:solidFill>
              </a:rPr>
              <a:t>HTML</a:t>
            </a:r>
            <a:r>
              <a:rPr lang="zh-CN" altLang="en-US" dirty="0">
                <a:solidFill>
                  <a:schemeClr val="tx1">
                    <a:lumMod val="65000"/>
                    <a:lumOff val="35000"/>
                  </a:schemeClr>
                </a:solidFill>
              </a:rPr>
              <a:t>内容转换为能够读懂的</a:t>
            </a:r>
            <a:r>
              <a:rPr lang="en-US" altLang="zh-CN" dirty="0">
                <a:solidFill>
                  <a:schemeClr val="tx1">
                    <a:lumMod val="65000"/>
                    <a:lumOff val="35000"/>
                  </a:schemeClr>
                </a:solidFill>
              </a:rPr>
              <a:t>DOM</a:t>
            </a:r>
            <a:r>
              <a:rPr lang="zh-CN" altLang="en-US" dirty="0">
                <a:solidFill>
                  <a:schemeClr val="tx1">
                    <a:lumMod val="65000"/>
                    <a:lumOff val="35000"/>
                  </a:schemeClr>
                </a:solidFill>
              </a:rPr>
              <a:t>树结构</a:t>
            </a:r>
            <a:endParaRPr lang="en-US" altLang="zh-CN" dirty="0">
              <a:solidFill>
                <a:schemeClr val="tx1">
                  <a:lumMod val="65000"/>
                  <a:lumOff val="35000"/>
                </a:schemeClr>
              </a:solidFill>
            </a:endParaRPr>
          </a:p>
          <a:p>
            <a:pPr marL="342900" indent="-342900">
              <a:buAutoNum type="arabicPeriod"/>
            </a:pPr>
            <a:r>
              <a:rPr lang="zh-CN" altLang="en-US" dirty="0">
                <a:solidFill>
                  <a:schemeClr val="tx1">
                    <a:lumMod val="65000"/>
                    <a:lumOff val="35000"/>
                  </a:schemeClr>
                </a:solidFill>
              </a:rPr>
              <a:t>渲染引擎将</a:t>
            </a:r>
            <a:r>
              <a:rPr lang="en-US" altLang="zh-CN" dirty="0">
                <a:solidFill>
                  <a:schemeClr val="tx1">
                    <a:lumMod val="65000"/>
                    <a:lumOff val="35000"/>
                  </a:schemeClr>
                </a:solidFill>
              </a:rPr>
              <a:t>CSS</a:t>
            </a:r>
            <a:r>
              <a:rPr lang="zh-CN" altLang="en-US" dirty="0">
                <a:solidFill>
                  <a:schemeClr val="tx1">
                    <a:lumMod val="65000"/>
                    <a:lumOff val="35000"/>
                  </a:schemeClr>
                </a:solidFill>
              </a:rPr>
              <a:t>样式表转化为浏览器可以理解的</a:t>
            </a:r>
            <a:r>
              <a:rPr lang="en-US" altLang="zh-CN" dirty="0" err="1">
                <a:solidFill>
                  <a:schemeClr val="tx1">
                    <a:lumMod val="65000"/>
                    <a:lumOff val="35000"/>
                  </a:schemeClr>
                </a:solidFill>
              </a:rPr>
              <a:t>styleSheets</a:t>
            </a:r>
            <a:r>
              <a:rPr lang="zh-CN" altLang="en-US" dirty="0">
                <a:solidFill>
                  <a:schemeClr val="tx1">
                    <a:lumMod val="65000"/>
                    <a:lumOff val="35000"/>
                  </a:schemeClr>
                </a:solidFill>
              </a:rPr>
              <a:t>，计算出</a:t>
            </a:r>
            <a:r>
              <a:rPr lang="en-US" altLang="zh-CN" dirty="0">
                <a:solidFill>
                  <a:schemeClr val="tx1">
                    <a:lumMod val="65000"/>
                    <a:lumOff val="35000"/>
                  </a:schemeClr>
                </a:solidFill>
              </a:rPr>
              <a:t>DOM</a:t>
            </a:r>
            <a:r>
              <a:rPr lang="zh-CN" altLang="en-US" dirty="0">
                <a:solidFill>
                  <a:schemeClr val="tx1">
                    <a:lumMod val="65000"/>
                    <a:lumOff val="35000"/>
                  </a:schemeClr>
                </a:solidFill>
              </a:rPr>
              <a:t>节点的样式</a:t>
            </a:r>
            <a:endParaRPr lang="en-US" altLang="zh-CN" dirty="0">
              <a:solidFill>
                <a:schemeClr val="tx1">
                  <a:lumMod val="65000"/>
                  <a:lumOff val="35000"/>
                </a:schemeClr>
              </a:solidFill>
            </a:endParaRPr>
          </a:p>
          <a:p>
            <a:pPr marL="342900" indent="-342900">
              <a:buAutoNum type="arabicPeriod"/>
            </a:pPr>
            <a:r>
              <a:rPr lang="zh-CN" altLang="en-US" dirty="0">
                <a:solidFill>
                  <a:schemeClr val="tx1">
                    <a:lumMod val="65000"/>
                    <a:lumOff val="35000"/>
                  </a:schemeClr>
                </a:solidFill>
              </a:rPr>
              <a:t>渲染引擎将</a:t>
            </a:r>
            <a:r>
              <a:rPr lang="en-US" altLang="zh-CN" dirty="0">
                <a:solidFill>
                  <a:schemeClr val="tx1">
                    <a:lumMod val="65000"/>
                    <a:lumOff val="35000"/>
                  </a:schemeClr>
                </a:solidFill>
              </a:rPr>
              <a:t>CSS</a:t>
            </a:r>
            <a:r>
              <a:rPr lang="zh-CN" altLang="en-US" dirty="0">
                <a:solidFill>
                  <a:schemeClr val="tx1">
                    <a:lumMod val="65000"/>
                    <a:lumOff val="35000"/>
                  </a:schemeClr>
                </a:solidFill>
              </a:rPr>
              <a:t>样式表转化为浏览器可以理解的</a:t>
            </a:r>
            <a:r>
              <a:rPr lang="en-US" altLang="zh-CN" dirty="0" err="1">
                <a:solidFill>
                  <a:schemeClr val="tx1">
                    <a:lumMod val="65000"/>
                    <a:lumOff val="35000"/>
                  </a:schemeClr>
                </a:solidFill>
              </a:rPr>
              <a:t>styleSheets</a:t>
            </a:r>
            <a:r>
              <a:rPr lang="zh-CN" altLang="en-US" dirty="0">
                <a:solidFill>
                  <a:schemeClr val="tx1">
                    <a:lumMod val="65000"/>
                    <a:lumOff val="35000"/>
                  </a:schemeClr>
                </a:solidFill>
              </a:rPr>
              <a:t>，计算出</a:t>
            </a:r>
            <a:r>
              <a:rPr lang="en-US" altLang="zh-CN" dirty="0">
                <a:solidFill>
                  <a:schemeClr val="tx1">
                    <a:lumMod val="65000"/>
                    <a:lumOff val="35000"/>
                  </a:schemeClr>
                </a:solidFill>
              </a:rPr>
              <a:t>DOM</a:t>
            </a:r>
            <a:r>
              <a:rPr lang="zh-CN" altLang="en-US" dirty="0">
                <a:solidFill>
                  <a:schemeClr val="tx1">
                    <a:lumMod val="65000"/>
                    <a:lumOff val="35000"/>
                  </a:schemeClr>
                </a:solidFill>
              </a:rPr>
              <a:t>节点的样式</a:t>
            </a:r>
            <a:endParaRPr lang="en-US" altLang="zh-CN" dirty="0">
              <a:solidFill>
                <a:schemeClr val="tx1">
                  <a:lumMod val="65000"/>
                  <a:lumOff val="35000"/>
                </a:schemeClr>
              </a:solidFill>
            </a:endParaRPr>
          </a:p>
          <a:p>
            <a:pPr marL="342900" indent="-342900">
              <a:buAutoNum type="arabicPeriod"/>
            </a:pPr>
            <a:r>
              <a:rPr lang="zh-CN" altLang="en-US" dirty="0">
                <a:solidFill>
                  <a:schemeClr val="tx1">
                    <a:lumMod val="65000"/>
                    <a:lumOff val="35000"/>
                  </a:schemeClr>
                </a:solidFill>
              </a:rPr>
              <a:t>对布局树进⾏分层，并⽣成分层树</a:t>
            </a:r>
            <a:endParaRPr lang="en-US" altLang="zh-CN" dirty="0">
              <a:solidFill>
                <a:schemeClr val="tx1">
                  <a:lumMod val="65000"/>
                  <a:lumOff val="35000"/>
                </a:schemeClr>
              </a:solidFill>
            </a:endParaRPr>
          </a:p>
          <a:p>
            <a:pPr marL="342900" indent="-342900">
              <a:buAutoNum type="arabicPeriod"/>
            </a:pPr>
            <a:r>
              <a:rPr lang="zh-CN" altLang="en-US" dirty="0">
                <a:solidFill>
                  <a:schemeClr val="tx1">
                    <a:lumMod val="65000"/>
                    <a:lumOff val="35000"/>
                  </a:schemeClr>
                </a:solidFill>
              </a:rPr>
              <a:t>为每个图层⽣成绘制列表，并将其提交到合成线程</a:t>
            </a:r>
            <a:endParaRPr lang="en-US" altLang="zh-CN" dirty="0">
              <a:solidFill>
                <a:schemeClr val="tx1">
                  <a:lumMod val="65000"/>
                  <a:lumOff val="35000"/>
                </a:schemeClr>
              </a:solidFill>
            </a:endParaRPr>
          </a:p>
          <a:p>
            <a:pPr marL="342900" indent="-342900">
              <a:buAutoNum type="arabicPeriod"/>
            </a:pPr>
            <a:r>
              <a:rPr lang="zh-CN" altLang="en-US" dirty="0">
                <a:solidFill>
                  <a:schemeClr val="tx1">
                    <a:lumMod val="65000"/>
                    <a:lumOff val="35000"/>
                  </a:schemeClr>
                </a:solidFill>
              </a:rPr>
              <a:t>合成线程将图层分成图块，并在光栅化线程池中将图块转换成位图</a:t>
            </a:r>
            <a:endParaRPr lang="en-US" altLang="zh-CN" dirty="0">
              <a:solidFill>
                <a:schemeClr val="tx1">
                  <a:lumMod val="65000"/>
                  <a:lumOff val="35000"/>
                </a:schemeClr>
              </a:solidFill>
            </a:endParaRPr>
          </a:p>
          <a:p>
            <a:pPr marL="342900" indent="-342900">
              <a:buAutoNum type="arabicPeriod"/>
            </a:pPr>
            <a:r>
              <a:rPr lang="zh-CN" altLang="en-US" dirty="0">
                <a:solidFill>
                  <a:schemeClr val="tx1">
                    <a:lumMod val="65000"/>
                    <a:lumOff val="35000"/>
                  </a:schemeClr>
                </a:solidFill>
              </a:rPr>
              <a:t>合成线程发送绘制图块命令</a:t>
            </a:r>
            <a:r>
              <a:rPr lang="en-US" altLang="zh-CN" dirty="0" err="1">
                <a:solidFill>
                  <a:schemeClr val="tx1">
                    <a:lumMod val="65000"/>
                    <a:lumOff val="35000"/>
                  </a:schemeClr>
                </a:solidFill>
              </a:rPr>
              <a:t>DrawQuad</a:t>
            </a:r>
            <a:r>
              <a:rPr lang="zh-CN" altLang="en-US" dirty="0">
                <a:solidFill>
                  <a:schemeClr val="tx1">
                    <a:lumMod val="65000"/>
                    <a:lumOff val="35000"/>
                  </a:schemeClr>
                </a:solidFill>
              </a:rPr>
              <a:t>给浏览器进程</a:t>
            </a:r>
            <a:endParaRPr lang="en-US" altLang="zh-CN" dirty="0">
              <a:solidFill>
                <a:schemeClr val="tx1">
                  <a:lumMod val="65000"/>
                  <a:lumOff val="35000"/>
                </a:schemeClr>
              </a:solidFill>
            </a:endParaRPr>
          </a:p>
          <a:p>
            <a:pPr marL="342900" indent="-342900">
              <a:buAutoNum type="arabicPeriod"/>
            </a:pPr>
            <a:r>
              <a:rPr lang="zh-CN" altLang="en-US" dirty="0">
                <a:solidFill>
                  <a:schemeClr val="tx1">
                    <a:lumMod val="65000"/>
                    <a:lumOff val="35000"/>
                  </a:schemeClr>
                </a:solidFill>
              </a:rPr>
              <a:t>浏览器进程根据</a:t>
            </a:r>
            <a:r>
              <a:rPr lang="en-US" altLang="zh-CN" dirty="0" err="1">
                <a:solidFill>
                  <a:schemeClr val="tx1">
                    <a:lumMod val="65000"/>
                    <a:lumOff val="35000"/>
                  </a:schemeClr>
                </a:solidFill>
              </a:rPr>
              <a:t>DrawQuad</a:t>
            </a:r>
            <a:r>
              <a:rPr lang="zh-CN" altLang="en-US" dirty="0">
                <a:solidFill>
                  <a:schemeClr val="tx1">
                    <a:lumMod val="65000"/>
                    <a:lumOff val="35000"/>
                  </a:schemeClr>
                </a:solidFill>
              </a:rPr>
              <a:t>消息⽣成⻚⾯，并显示到显示器上</a:t>
            </a:r>
          </a:p>
        </p:txBody>
      </p:sp>
      <p:sp>
        <p:nvSpPr>
          <p:cNvPr id="9" name="矩形 8">
            <a:hlinkClick r:id="rId5" action="ppaction://hlinksldjump"/>
            <a:extLst>
              <a:ext uri="{FF2B5EF4-FFF2-40B4-BE49-F238E27FC236}">
                <a16:creationId xmlns:a16="http://schemas.microsoft.com/office/drawing/2014/main" id="{3D8FEF5A-F1A4-4E14-8096-69043DFE6CD4}"/>
              </a:ext>
            </a:extLst>
          </p:cNvPr>
          <p:cNvSpPr/>
          <p:nvPr/>
        </p:nvSpPr>
        <p:spPr>
          <a:xfrm>
            <a:off x="10350683" y="704370"/>
            <a:ext cx="1688917" cy="4979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Happy Ending</a:t>
            </a:r>
            <a:endParaRPr lang="zh-CN" altLang="en-US" dirty="0"/>
          </a:p>
        </p:txBody>
      </p:sp>
    </p:spTree>
    <p:extLst>
      <p:ext uri="{BB962C8B-B14F-4D97-AF65-F5344CB8AC3E}">
        <p14:creationId xmlns:p14="http://schemas.microsoft.com/office/powerpoint/2010/main" val="12866504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barn(inVertic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65133" y="1312032"/>
            <a:ext cx="4166676" cy="40011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000" b="1" noProof="0" dirty="0">
                <a:solidFill>
                  <a:schemeClr val="tx1">
                    <a:lumMod val="65000"/>
                    <a:lumOff val="35000"/>
                  </a:schemeClr>
                </a:solidFill>
                <a:latin typeface="思源黑体 CN Bold" panose="020B0800000000000000" charset="-122"/>
                <a:ea typeface="思源黑体 CN Bold" panose="020B0800000000000000" charset="-122"/>
              </a:rPr>
              <a:t>单进程浏览器时代</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5076967" y="639276"/>
            <a:ext cx="711503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217968" cy="497957"/>
          </a:xfrm>
          <a:prstGeom prst="rect">
            <a:avLst/>
          </a:prstGeom>
        </p:spPr>
        <p:txBody>
          <a:bodyPr wrap="square">
            <a:spAutoFit/>
            <a:scene3d>
              <a:camera prst="orthographicFront"/>
              <a:lightRig rig="threePt" dir="t"/>
            </a:scene3d>
            <a:sp3d contourW="12700"/>
          </a:bodyPr>
          <a:lstStyle/>
          <a:p>
            <a:pPr lvl="0" defTabSz="914400">
              <a:lnSpc>
                <a:spcPct val="120000"/>
              </a:lnSpc>
              <a:defRPr/>
            </a:pPr>
            <a:r>
              <a:rPr lang="en-US" altLang="zh-CN" sz="2400" b="1" dirty="0">
                <a:solidFill>
                  <a:schemeClr val="tx1">
                    <a:lumMod val="75000"/>
                    <a:lumOff val="25000"/>
                  </a:schemeClr>
                </a:solidFill>
                <a:latin typeface="思源黑体 CN Bold" panose="020B0800000000000000" charset="-122"/>
                <a:ea typeface="思源黑体 CN Bold" panose="020B0800000000000000" charset="-122"/>
              </a:rPr>
              <a:t>Chrome</a:t>
            </a: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浏览器架构</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 idx="3"/>
          </p:cNvCxnSpPr>
          <p:nvPr/>
        </p:nvCxnSpPr>
        <p:spPr>
          <a:xfrm flipV="1">
            <a:off x="6775450" y="6403340"/>
            <a:ext cx="5482590" cy="368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pic>
        <p:nvPicPr>
          <p:cNvPr id="10" name="图片 9">
            <a:extLst>
              <a:ext uri="{FF2B5EF4-FFF2-40B4-BE49-F238E27FC236}">
                <a16:creationId xmlns:a16="http://schemas.microsoft.com/office/drawing/2014/main" id="{23BF7A15-48E6-40DA-95DE-B46A9A4D2120}"/>
              </a:ext>
            </a:extLst>
          </p:cNvPr>
          <p:cNvPicPr>
            <a:picLocks noChangeAspect="1"/>
          </p:cNvPicPr>
          <p:nvPr/>
        </p:nvPicPr>
        <p:blipFill>
          <a:blip r:embed="rId4"/>
          <a:stretch>
            <a:fillRect/>
          </a:stretch>
        </p:blipFill>
        <p:spPr>
          <a:xfrm>
            <a:off x="1265133" y="2256795"/>
            <a:ext cx="7648575" cy="3314700"/>
          </a:xfrm>
          <a:prstGeom prst="rect">
            <a:avLst/>
          </a:prstGeom>
        </p:spPr>
      </p:pic>
      <p:sp>
        <p:nvSpPr>
          <p:cNvPr id="13" name="文本框 12">
            <a:extLst>
              <a:ext uri="{FF2B5EF4-FFF2-40B4-BE49-F238E27FC236}">
                <a16:creationId xmlns:a16="http://schemas.microsoft.com/office/drawing/2014/main" id="{0419967B-D8A3-4859-8CDE-166F99D724A7}"/>
              </a:ext>
            </a:extLst>
          </p:cNvPr>
          <p:cNvSpPr txBox="1"/>
          <p:nvPr/>
        </p:nvSpPr>
        <p:spPr>
          <a:xfrm>
            <a:off x="9184943" y="1512087"/>
            <a:ext cx="2661314" cy="1200329"/>
          </a:xfrm>
          <a:prstGeom prst="rect">
            <a:avLst/>
          </a:prstGeom>
          <a:noFill/>
        </p:spPr>
        <p:txBody>
          <a:bodyPr wrap="square" rtlCol="0">
            <a:spAutoFit/>
          </a:bodyPr>
          <a:lstStyle/>
          <a:p>
            <a:r>
              <a:rPr lang="zh-CN" altLang="en-US" sz="2400" dirty="0">
                <a:solidFill>
                  <a:schemeClr val="tx1">
                    <a:lumMod val="65000"/>
                    <a:lumOff val="35000"/>
                  </a:schemeClr>
                </a:solidFill>
              </a:rPr>
              <a:t>问题</a:t>
            </a:r>
            <a:r>
              <a:rPr lang="en-US" altLang="zh-CN" sz="2400" dirty="0">
                <a:solidFill>
                  <a:schemeClr val="tx1">
                    <a:lumMod val="65000"/>
                    <a:lumOff val="35000"/>
                  </a:schemeClr>
                </a:solidFill>
              </a:rPr>
              <a:t>1</a:t>
            </a:r>
            <a:r>
              <a:rPr lang="zh-CN" altLang="en-US" sz="2400" dirty="0">
                <a:solidFill>
                  <a:schemeClr val="tx1">
                    <a:lumMod val="65000"/>
                    <a:lumOff val="35000"/>
                  </a:schemeClr>
                </a:solidFill>
              </a:rPr>
              <a:t>：不稳定</a:t>
            </a:r>
            <a:endParaRPr lang="en-US" altLang="zh-CN" sz="2400" dirty="0">
              <a:solidFill>
                <a:schemeClr val="tx1">
                  <a:lumMod val="65000"/>
                  <a:lumOff val="35000"/>
                </a:schemeClr>
              </a:solidFill>
            </a:endParaRPr>
          </a:p>
          <a:p>
            <a:r>
              <a:rPr lang="zh-CN" altLang="en-US" sz="2400" dirty="0">
                <a:solidFill>
                  <a:schemeClr val="tx1">
                    <a:lumMod val="65000"/>
                    <a:lumOff val="35000"/>
                  </a:schemeClr>
                </a:solidFill>
              </a:rPr>
              <a:t>问题</a:t>
            </a:r>
            <a:r>
              <a:rPr lang="en-US" altLang="zh-CN" sz="2400" dirty="0">
                <a:solidFill>
                  <a:schemeClr val="tx1">
                    <a:lumMod val="65000"/>
                    <a:lumOff val="35000"/>
                  </a:schemeClr>
                </a:solidFill>
              </a:rPr>
              <a:t>2</a:t>
            </a:r>
            <a:r>
              <a:rPr lang="zh-CN" altLang="en-US" sz="2400" dirty="0">
                <a:solidFill>
                  <a:schemeClr val="tx1">
                    <a:lumMod val="65000"/>
                    <a:lumOff val="35000"/>
                  </a:schemeClr>
                </a:solidFill>
              </a:rPr>
              <a:t>：不流畅</a:t>
            </a:r>
            <a:endParaRPr lang="en-US" altLang="zh-CN" sz="2400" dirty="0">
              <a:solidFill>
                <a:schemeClr val="tx1">
                  <a:lumMod val="65000"/>
                  <a:lumOff val="35000"/>
                </a:schemeClr>
              </a:solidFill>
            </a:endParaRPr>
          </a:p>
          <a:p>
            <a:r>
              <a:rPr lang="zh-CN" altLang="en-US" sz="2400" dirty="0">
                <a:solidFill>
                  <a:schemeClr val="tx1">
                    <a:lumMod val="65000"/>
                    <a:lumOff val="35000"/>
                  </a:schemeClr>
                </a:solidFill>
              </a:rPr>
              <a:t>问题</a:t>
            </a:r>
            <a:r>
              <a:rPr lang="en-US" altLang="zh-CN" sz="2400" dirty="0">
                <a:solidFill>
                  <a:schemeClr val="tx1">
                    <a:lumMod val="65000"/>
                    <a:lumOff val="35000"/>
                  </a:schemeClr>
                </a:solidFill>
              </a:rPr>
              <a:t>3</a:t>
            </a:r>
            <a:r>
              <a:rPr lang="zh-CN" altLang="en-US" sz="2400" dirty="0">
                <a:solidFill>
                  <a:schemeClr val="tx1">
                    <a:lumMod val="65000"/>
                    <a:lumOff val="35000"/>
                  </a:schemeClr>
                </a:solidFill>
              </a:rPr>
              <a:t>：不安全</a:t>
            </a:r>
          </a:p>
        </p:txBody>
      </p:sp>
    </p:spTree>
    <p:extLst>
      <p:ext uri="{BB962C8B-B14F-4D97-AF65-F5344CB8AC3E}">
        <p14:creationId xmlns:p14="http://schemas.microsoft.com/office/powerpoint/2010/main" val="7310757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18" dur="500"/>
                                        <p:tgtEl>
                                          <p:spTgt spid="13">
                                            <p:txEl>
                                              <p:pRg st="0" end="0"/>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21" dur="500"/>
                                        <p:tgtEl>
                                          <p:spTgt spid="13">
                                            <p:txEl>
                                              <p:pRg st="1" end="1"/>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24"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6820068" cy="400110"/>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多进程</a:t>
            </a:r>
            <a:r>
              <a:rPr lang="zh-CN" altLang="en-US" sz="2000" b="1" noProof="0" dirty="0">
                <a:solidFill>
                  <a:schemeClr val="tx1">
                    <a:lumMod val="65000"/>
                    <a:lumOff val="35000"/>
                  </a:schemeClr>
                </a:solidFill>
                <a:latin typeface="思源黑体 CN Bold" panose="020B0800000000000000" charset="-122"/>
                <a:ea typeface="思源黑体 CN Bold" panose="020B0800000000000000" charset="-122"/>
              </a:rPr>
              <a:t>浏览器时代（早期）</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a:stCxn id="20" idx="3"/>
          </p:cNvCxnSpPr>
          <p:nvPr/>
        </p:nvCxnSpPr>
        <p:spPr>
          <a:xfrm>
            <a:off x="5117910" y="618081"/>
            <a:ext cx="7074090" cy="211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102843" cy="497957"/>
          </a:xfrm>
          <a:prstGeom prst="rect">
            <a:avLst/>
          </a:prstGeom>
        </p:spPr>
        <p:txBody>
          <a:bodyPr wrap="square">
            <a:spAutoFit/>
            <a:scene3d>
              <a:camera prst="orthographicFront"/>
              <a:lightRig rig="threePt" dir="t"/>
            </a:scene3d>
            <a:sp3d contourW="12700"/>
          </a:bodyPr>
          <a:lstStyle/>
          <a:p>
            <a:pPr lvl="0" defTabSz="914400">
              <a:lnSpc>
                <a:spcPct val="120000"/>
              </a:lnSpc>
              <a:defRPr/>
            </a:pPr>
            <a:r>
              <a:rPr lang="en-US" altLang="zh-CN" sz="2400" b="1" dirty="0">
                <a:solidFill>
                  <a:schemeClr val="tx1">
                    <a:lumMod val="75000"/>
                    <a:lumOff val="25000"/>
                  </a:schemeClr>
                </a:solidFill>
                <a:latin typeface="思源黑体 CN Bold" panose="020B0800000000000000" charset="-122"/>
                <a:ea typeface="思源黑体 CN Bold" panose="020B0800000000000000" charset="-122"/>
              </a:rPr>
              <a:t>Chrome</a:t>
            </a: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浏览器架构</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pic>
        <p:nvPicPr>
          <p:cNvPr id="3" name="图片 2">
            <a:extLst>
              <a:ext uri="{FF2B5EF4-FFF2-40B4-BE49-F238E27FC236}">
                <a16:creationId xmlns:a16="http://schemas.microsoft.com/office/drawing/2014/main" id="{8D11CB5C-9701-473C-A2CA-86720F0E9C94}"/>
              </a:ext>
            </a:extLst>
          </p:cNvPr>
          <p:cNvPicPr>
            <a:picLocks noChangeAspect="1"/>
          </p:cNvPicPr>
          <p:nvPr/>
        </p:nvPicPr>
        <p:blipFill>
          <a:blip r:embed="rId4"/>
          <a:stretch>
            <a:fillRect/>
          </a:stretch>
        </p:blipFill>
        <p:spPr>
          <a:xfrm>
            <a:off x="1265134" y="1738297"/>
            <a:ext cx="7387548" cy="4574496"/>
          </a:xfrm>
          <a:prstGeom prst="rect">
            <a:avLst/>
          </a:prstGeom>
        </p:spPr>
      </p:pic>
    </p:spTree>
    <p:extLst>
      <p:ext uri="{BB962C8B-B14F-4D97-AF65-F5344CB8AC3E}">
        <p14:creationId xmlns:p14="http://schemas.microsoft.com/office/powerpoint/2010/main" val="36375607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6820068" cy="400110"/>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多进程</a:t>
            </a:r>
            <a:r>
              <a:rPr lang="zh-CN" altLang="en-US" sz="2000" b="1" noProof="0" dirty="0">
                <a:solidFill>
                  <a:schemeClr val="tx1">
                    <a:lumMod val="65000"/>
                    <a:lumOff val="35000"/>
                  </a:schemeClr>
                </a:solidFill>
                <a:latin typeface="思源黑体 CN Bold" panose="020B0800000000000000" charset="-122"/>
                <a:ea typeface="思源黑体 CN Bold" panose="020B0800000000000000" charset="-122"/>
              </a:rPr>
              <a:t>浏览器时代（中期）</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a:stCxn id="20" idx="3"/>
          </p:cNvCxnSpPr>
          <p:nvPr/>
        </p:nvCxnSpPr>
        <p:spPr>
          <a:xfrm>
            <a:off x="5036024" y="618081"/>
            <a:ext cx="7155976" cy="211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en-US" altLang="zh-CN" sz="2400" b="1" dirty="0">
                <a:solidFill>
                  <a:schemeClr val="tx1">
                    <a:lumMod val="75000"/>
                    <a:lumOff val="25000"/>
                  </a:schemeClr>
                </a:solidFill>
                <a:latin typeface="思源黑体 CN Bold" panose="020B0800000000000000" charset="-122"/>
                <a:ea typeface="思源黑体 CN Bold" panose="020B0800000000000000" charset="-122"/>
              </a:rPr>
              <a:t>Chrome</a:t>
            </a: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浏览器架构</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pic>
        <p:nvPicPr>
          <p:cNvPr id="4" name="图片 3">
            <a:extLst>
              <a:ext uri="{FF2B5EF4-FFF2-40B4-BE49-F238E27FC236}">
                <a16:creationId xmlns:a16="http://schemas.microsoft.com/office/drawing/2014/main" id="{63175CF7-883F-4C50-9750-5AAC6F025CEF}"/>
              </a:ext>
            </a:extLst>
          </p:cNvPr>
          <p:cNvPicPr>
            <a:picLocks noChangeAspect="1"/>
          </p:cNvPicPr>
          <p:nvPr/>
        </p:nvPicPr>
        <p:blipFill>
          <a:blip r:embed="rId4"/>
          <a:stretch>
            <a:fillRect/>
          </a:stretch>
        </p:blipFill>
        <p:spPr>
          <a:xfrm>
            <a:off x="1242060" y="1675276"/>
            <a:ext cx="6236908" cy="2910061"/>
          </a:xfrm>
          <a:prstGeom prst="rect">
            <a:avLst/>
          </a:prstGeom>
        </p:spPr>
      </p:pic>
      <p:sp>
        <p:nvSpPr>
          <p:cNvPr id="9" name="文本框 8">
            <a:extLst>
              <a:ext uri="{FF2B5EF4-FFF2-40B4-BE49-F238E27FC236}">
                <a16:creationId xmlns:a16="http://schemas.microsoft.com/office/drawing/2014/main" id="{FBE006C8-46FD-4AE3-A892-10EE44DA04ED}"/>
              </a:ext>
            </a:extLst>
          </p:cNvPr>
          <p:cNvSpPr txBox="1"/>
          <p:nvPr/>
        </p:nvSpPr>
        <p:spPr>
          <a:xfrm>
            <a:off x="7724633" y="972999"/>
            <a:ext cx="4230806" cy="4524315"/>
          </a:xfrm>
          <a:prstGeom prst="rect">
            <a:avLst/>
          </a:prstGeom>
          <a:noFill/>
        </p:spPr>
        <p:txBody>
          <a:bodyPr wrap="square" rtlCol="0">
            <a:spAutoFit/>
          </a:bodyPr>
          <a:lstStyle/>
          <a:p>
            <a:r>
              <a:rPr lang="zh-CN" altLang="en-US" dirty="0">
                <a:solidFill>
                  <a:schemeClr val="tx1">
                    <a:lumMod val="65000"/>
                    <a:lumOff val="35000"/>
                  </a:schemeClr>
                </a:solidFill>
              </a:rPr>
              <a:t>浏览器进程：主要负责界⾯显⽰、⽤⼾交互、⼦进程管理，同时提供存储等功能。</a:t>
            </a:r>
            <a:endParaRPr lang="en-US" altLang="zh-CN" dirty="0">
              <a:solidFill>
                <a:schemeClr val="tx1">
                  <a:lumMod val="65000"/>
                  <a:lumOff val="35000"/>
                </a:schemeClr>
              </a:solidFill>
            </a:endParaRPr>
          </a:p>
          <a:p>
            <a:endParaRPr lang="en-US" altLang="zh-CN" dirty="0">
              <a:solidFill>
                <a:schemeClr val="tx1">
                  <a:lumMod val="65000"/>
                  <a:lumOff val="35000"/>
                </a:schemeClr>
              </a:solidFill>
            </a:endParaRPr>
          </a:p>
          <a:p>
            <a:r>
              <a:rPr lang="zh-CN" altLang="en-US" dirty="0">
                <a:solidFill>
                  <a:schemeClr val="tx1">
                    <a:lumMod val="65000"/>
                    <a:lumOff val="35000"/>
                  </a:schemeClr>
                </a:solidFill>
              </a:rPr>
              <a:t>渲染进程：核⼼任务是将 </a:t>
            </a:r>
            <a:r>
              <a:rPr lang="en-US" altLang="zh-CN" dirty="0">
                <a:solidFill>
                  <a:schemeClr val="tx1">
                    <a:lumMod val="65000"/>
                    <a:lumOff val="35000"/>
                  </a:schemeClr>
                </a:solidFill>
              </a:rPr>
              <a:t>HTML</a:t>
            </a:r>
            <a:r>
              <a:rPr lang="zh-CN" altLang="en-US" dirty="0">
                <a:solidFill>
                  <a:schemeClr val="tx1">
                    <a:lumMod val="65000"/>
                    <a:lumOff val="35000"/>
                  </a:schemeClr>
                </a:solidFill>
              </a:rPr>
              <a:t>、</a:t>
            </a:r>
            <a:r>
              <a:rPr lang="en-US" altLang="zh-CN" dirty="0">
                <a:solidFill>
                  <a:schemeClr val="tx1">
                    <a:lumMod val="65000"/>
                    <a:lumOff val="35000"/>
                  </a:schemeClr>
                </a:solidFill>
              </a:rPr>
              <a:t>CSS </a:t>
            </a:r>
            <a:r>
              <a:rPr lang="zh-CN" altLang="en-US" dirty="0">
                <a:solidFill>
                  <a:schemeClr val="tx1">
                    <a:lumMod val="65000"/>
                    <a:lumOff val="35000"/>
                  </a:schemeClr>
                </a:solidFill>
              </a:rPr>
              <a:t>和 </a:t>
            </a:r>
            <a:r>
              <a:rPr lang="en-US" altLang="zh-CN" dirty="0">
                <a:solidFill>
                  <a:schemeClr val="tx1">
                    <a:lumMod val="65000"/>
                    <a:lumOff val="35000"/>
                  </a:schemeClr>
                </a:solidFill>
              </a:rPr>
              <a:t>JavaScript </a:t>
            </a:r>
            <a:r>
              <a:rPr lang="zh-CN" altLang="en-US" dirty="0">
                <a:solidFill>
                  <a:schemeClr val="tx1">
                    <a:lumMod val="65000"/>
                    <a:lumOff val="35000"/>
                  </a:schemeClr>
                </a:solidFill>
              </a:rPr>
              <a:t>转换为⽤⼾可以与之交互的⽹⻚，排版引擎</a:t>
            </a:r>
            <a:r>
              <a:rPr lang="en-US" altLang="zh-CN" dirty="0">
                <a:solidFill>
                  <a:schemeClr val="tx1">
                    <a:lumMod val="65000"/>
                    <a:lumOff val="35000"/>
                  </a:schemeClr>
                </a:solidFill>
              </a:rPr>
              <a:t>Blink</a:t>
            </a:r>
            <a:r>
              <a:rPr lang="zh-CN" altLang="en-US" dirty="0">
                <a:solidFill>
                  <a:schemeClr val="tx1">
                    <a:lumMod val="65000"/>
                    <a:lumOff val="35000"/>
                  </a:schemeClr>
                </a:solidFill>
              </a:rPr>
              <a:t>和 </a:t>
            </a:r>
            <a:r>
              <a:rPr lang="en-US" altLang="zh-CN" dirty="0">
                <a:solidFill>
                  <a:schemeClr val="tx1">
                    <a:lumMod val="65000"/>
                    <a:lumOff val="35000"/>
                  </a:schemeClr>
                </a:solidFill>
              </a:rPr>
              <a:t>JavaScript</a:t>
            </a:r>
            <a:r>
              <a:rPr lang="zh-CN" altLang="en-US" dirty="0">
                <a:solidFill>
                  <a:schemeClr val="tx1">
                    <a:lumMod val="65000"/>
                    <a:lumOff val="35000"/>
                  </a:schemeClr>
                </a:solidFill>
              </a:rPr>
              <a:t>引擎</a:t>
            </a:r>
            <a:r>
              <a:rPr lang="en-US" altLang="zh-CN" dirty="0">
                <a:solidFill>
                  <a:schemeClr val="tx1">
                    <a:lumMod val="65000"/>
                    <a:lumOff val="35000"/>
                  </a:schemeClr>
                </a:solidFill>
              </a:rPr>
              <a:t>V8</a:t>
            </a:r>
            <a:r>
              <a:rPr lang="zh-CN" altLang="en-US" dirty="0">
                <a:solidFill>
                  <a:schemeClr val="tx1">
                    <a:lumMod val="65000"/>
                    <a:lumOff val="35000"/>
                  </a:schemeClr>
                </a:solidFill>
              </a:rPr>
              <a:t>都是运⾏在该进程中，默认情况下，</a:t>
            </a:r>
            <a:r>
              <a:rPr lang="en-US" altLang="zh-CN" dirty="0">
                <a:solidFill>
                  <a:schemeClr val="tx1">
                    <a:lumMod val="65000"/>
                    <a:lumOff val="35000"/>
                  </a:schemeClr>
                </a:solidFill>
              </a:rPr>
              <a:t>Chrome</a:t>
            </a:r>
            <a:r>
              <a:rPr lang="zh-CN" altLang="en-US" dirty="0">
                <a:solidFill>
                  <a:schemeClr val="tx1">
                    <a:lumMod val="65000"/>
                    <a:lumOff val="35000"/>
                  </a:schemeClr>
                </a:solidFill>
              </a:rPr>
              <a:t>会为每个</a:t>
            </a:r>
            <a:r>
              <a:rPr lang="en-US" altLang="zh-CN" dirty="0">
                <a:solidFill>
                  <a:schemeClr val="tx1">
                    <a:lumMod val="65000"/>
                    <a:lumOff val="35000"/>
                  </a:schemeClr>
                </a:solidFill>
              </a:rPr>
              <a:t>Tab</a:t>
            </a:r>
            <a:r>
              <a:rPr lang="zh-CN" altLang="en-US" dirty="0">
                <a:solidFill>
                  <a:schemeClr val="tx1">
                    <a:lumMod val="65000"/>
                    <a:lumOff val="35000"/>
                  </a:schemeClr>
                </a:solidFill>
              </a:rPr>
              <a:t>标签创建⼀个渲染进程。出于安全考虑，渲染进程都是运⾏在沙箱模式下。</a:t>
            </a:r>
            <a:endParaRPr lang="en-US" altLang="zh-CN" dirty="0">
              <a:solidFill>
                <a:schemeClr val="tx1">
                  <a:lumMod val="65000"/>
                  <a:lumOff val="35000"/>
                </a:schemeClr>
              </a:solidFill>
            </a:endParaRPr>
          </a:p>
          <a:p>
            <a:br>
              <a:rPr lang="en-US" altLang="zh-CN" dirty="0">
                <a:solidFill>
                  <a:schemeClr val="tx1">
                    <a:lumMod val="65000"/>
                    <a:lumOff val="35000"/>
                  </a:schemeClr>
                </a:solidFill>
              </a:rPr>
            </a:br>
            <a:r>
              <a:rPr lang="en-US" altLang="zh-CN" dirty="0">
                <a:solidFill>
                  <a:schemeClr val="tx1">
                    <a:lumMod val="65000"/>
                    <a:lumOff val="35000"/>
                  </a:schemeClr>
                </a:solidFill>
              </a:rPr>
              <a:t>GPU</a:t>
            </a:r>
            <a:r>
              <a:rPr lang="zh-CN" altLang="en-US" dirty="0">
                <a:solidFill>
                  <a:schemeClr val="tx1">
                    <a:lumMod val="65000"/>
                    <a:lumOff val="35000"/>
                  </a:schemeClr>
                </a:solidFill>
              </a:rPr>
              <a:t>进程：</a:t>
            </a:r>
            <a:r>
              <a:rPr lang="en-US" altLang="zh-CN" dirty="0">
                <a:solidFill>
                  <a:schemeClr val="tx1">
                    <a:lumMod val="65000"/>
                    <a:lumOff val="35000"/>
                  </a:schemeClr>
                </a:solidFill>
              </a:rPr>
              <a:t>GPU</a:t>
            </a:r>
            <a:r>
              <a:rPr lang="zh-CN" altLang="en-US" dirty="0">
                <a:solidFill>
                  <a:schemeClr val="tx1">
                    <a:lumMod val="65000"/>
                    <a:lumOff val="35000"/>
                  </a:schemeClr>
                </a:solidFill>
              </a:rPr>
              <a:t>的使⽤初衷是为了实现</a:t>
            </a:r>
            <a:r>
              <a:rPr lang="en-US" altLang="zh-CN" dirty="0">
                <a:solidFill>
                  <a:schemeClr val="tx1">
                    <a:lumMod val="65000"/>
                    <a:lumOff val="35000"/>
                  </a:schemeClr>
                </a:solidFill>
              </a:rPr>
              <a:t>3D CSS</a:t>
            </a:r>
            <a:r>
              <a:rPr lang="zh-CN" altLang="en-US" dirty="0">
                <a:solidFill>
                  <a:schemeClr val="tx1">
                    <a:lumMod val="65000"/>
                    <a:lumOff val="35000"/>
                  </a:schemeClr>
                </a:solidFill>
              </a:rPr>
              <a:t>的效果，只是随后⽹⻚、</a:t>
            </a:r>
            <a:r>
              <a:rPr lang="en-US" altLang="zh-CN" dirty="0">
                <a:solidFill>
                  <a:schemeClr val="tx1">
                    <a:lumMod val="65000"/>
                    <a:lumOff val="35000"/>
                  </a:schemeClr>
                </a:solidFill>
              </a:rPr>
              <a:t>Chrome</a:t>
            </a:r>
            <a:r>
              <a:rPr lang="zh-CN" altLang="en-US" dirty="0">
                <a:solidFill>
                  <a:schemeClr val="tx1">
                    <a:lumMod val="65000"/>
                    <a:lumOff val="35000"/>
                  </a:schemeClr>
                </a:solidFill>
              </a:rPr>
              <a:t>的</a:t>
            </a:r>
            <a:r>
              <a:rPr lang="en-US" altLang="zh-CN" dirty="0">
                <a:solidFill>
                  <a:schemeClr val="tx1">
                    <a:lumMod val="65000"/>
                    <a:lumOff val="35000"/>
                  </a:schemeClr>
                </a:solidFill>
              </a:rPr>
              <a:t>UI</a:t>
            </a:r>
            <a:r>
              <a:rPr lang="zh-CN" altLang="en-US" dirty="0">
                <a:solidFill>
                  <a:schemeClr val="tx1">
                    <a:lumMod val="65000"/>
                    <a:lumOff val="35000"/>
                  </a:schemeClr>
                </a:solidFill>
              </a:rPr>
              <a:t>界⾯都选择采⽤</a:t>
            </a:r>
            <a:r>
              <a:rPr lang="en-US" altLang="zh-CN" dirty="0">
                <a:solidFill>
                  <a:schemeClr val="tx1">
                    <a:lumMod val="65000"/>
                    <a:lumOff val="35000"/>
                  </a:schemeClr>
                </a:solidFill>
              </a:rPr>
              <a:t>GPU</a:t>
            </a:r>
            <a:r>
              <a:rPr lang="zh-CN" altLang="en-US" dirty="0">
                <a:solidFill>
                  <a:schemeClr val="tx1">
                    <a:lumMod val="65000"/>
                    <a:lumOff val="35000"/>
                  </a:schemeClr>
                </a:solidFill>
              </a:rPr>
              <a:t>来绘制，这使得</a:t>
            </a:r>
            <a:r>
              <a:rPr lang="en-US" altLang="zh-CN" dirty="0">
                <a:solidFill>
                  <a:schemeClr val="tx1">
                    <a:lumMod val="65000"/>
                    <a:lumOff val="35000"/>
                  </a:schemeClr>
                </a:solidFill>
              </a:rPr>
              <a:t>GPU</a:t>
            </a:r>
            <a:r>
              <a:rPr lang="zh-CN" altLang="en-US" dirty="0">
                <a:solidFill>
                  <a:schemeClr val="tx1">
                    <a:lumMod val="65000"/>
                    <a:lumOff val="35000"/>
                  </a:schemeClr>
                </a:solidFill>
              </a:rPr>
              <a:t>成为浏览器普遍的需求。</a:t>
            </a:r>
          </a:p>
        </p:txBody>
      </p:sp>
      <p:sp>
        <p:nvSpPr>
          <p:cNvPr id="10" name="文本框 9">
            <a:extLst>
              <a:ext uri="{FF2B5EF4-FFF2-40B4-BE49-F238E27FC236}">
                <a16:creationId xmlns:a16="http://schemas.microsoft.com/office/drawing/2014/main" id="{30143FF5-7DF0-4BCD-A13E-50339C6EE2E1}"/>
              </a:ext>
            </a:extLst>
          </p:cNvPr>
          <p:cNvSpPr txBox="1"/>
          <p:nvPr/>
        </p:nvSpPr>
        <p:spPr>
          <a:xfrm>
            <a:off x="1023582" y="4899546"/>
            <a:ext cx="6605517" cy="1477328"/>
          </a:xfrm>
          <a:prstGeom prst="rect">
            <a:avLst/>
          </a:prstGeom>
          <a:noFill/>
        </p:spPr>
        <p:txBody>
          <a:bodyPr wrap="square" rtlCol="0">
            <a:spAutoFit/>
          </a:bodyPr>
          <a:lstStyle/>
          <a:p>
            <a:r>
              <a:rPr lang="zh-CN" altLang="en-US" dirty="0">
                <a:solidFill>
                  <a:schemeClr val="tx1">
                    <a:lumMod val="65000"/>
                    <a:lumOff val="35000"/>
                  </a:schemeClr>
                </a:solidFill>
              </a:rPr>
              <a:t>⽹络进程：主要负责⻚⾯的⽹络资源加载</a:t>
            </a:r>
            <a:br>
              <a:rPr lang="en-US" altLang="zh-CN" dirty="0">
                <a:solidFill>
                  <a:schemeClr val="tx1">
                    <a:lumMod val="65000"/>
                    <a:lumOff val="35000"/>
                  </a:schemeClr>
                </a:solidFill>
              </a:rPr>
            </a:br>
            <a:endParaRPr lang="en-US" altLang="zh-CN" dirty="0">
              <a:solidFill>
                <a:schemeClr val="tx1">
                  <a:lumMod val="65000"/>
                  <a:lumOff val="35000"/>
                </a:schemeClr>
              </a:solidFill>
            </a:endParaRPr>
          </a:p>
          <a:p>
            <a:r>
              <a:rPr lang="zh-CN" altLang="en-US" dirty="0">
                <a:solidFill>
                  <a:schemeClr val="tx1">
                    <a:lumMod val="65000"/>
                    <a:lumOff val="35000"/>
                  </a:schemeClr>
                </a:solidFill>
              </a:rPr>
              <a:t>插件进程：主要是负责插件的运⾏，因插件易崩溃，所以需要通过插件进程来隔离，来保证插件进程崩溃不会对浏览器和⻚⾯造成影响。</a:t>
            </a:r>
          </a:p>
        </p:txBody>
      </p:sp>
    </p:spTree>
    <p:extLst>
      <p:ext uri="{BB962C8B-B14F-4D97-AF65-F5344CB8AC3E}">
        <p14:creationId xmlns:p14="http://schemas.microsoft.com/office/powerpoint/2010/main" val="940076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8" dur="500"/>
                                        <p:tgtEl>
                                          <p:spTgt spid="9">
                                            <p:txEl>
                                              <p:pRg st="0" end="0"/>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randombar(horizontal)">
                                      <p:cBhvr>
                                        <p:cTn id="21" dur="500"/>
                                        <p:tgtEl>
                                          <p:spTgt spid="9">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randombar(horizontal)">
                                      <p:cBhvr>
                                        <p:cTn id="24" dur="500"/>
                                        <p:tgtEl>
                                          <p:spTgt spid="9">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27" dur="500"/>
                                        <p:tgtEl>
                                          <p:spTgt spid="10">
                                            <p:txEl>
                                              <p:pRg st="0" end="0"/>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3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7212" y="1496006"/>
            <a:ext cx="6726238" cy="40011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从输入</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URL</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到页面展示，这中间发生了什么？？？</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2546175"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 idx="3"/>
          </p:cNvCxnSpPr>
          <p:nvPr/>
        </p:nvCxnSpPr>
        <p:spPr>
          <a:xfrm flipV="1">
            <a:off x="6775450" y="6403340"/>
            <a:ext cx="5482590" cy="368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Rectangle 1">
            <a:extLst>
              <a:ext uri="{FF2B5EF4-FFF2-40B4-BE49-F238E27FC236}">
                <a16:creationId xmlns:a16="http://schemas.microsoft.com/office/drawing/2014/main" id="{7B50A981-44E4-4169-858E-2C247FF07A83}"/>
              </a:ext>
            </a:extLst>
          </p:cNvPr>
          <p:cNvSpPr>
            <a:spLocks noChangeArrowheads="1"/>
          </p:cNvSpPr>
          <p:nvPr/>
        </p:nvSpPr>
        <p:spPr bwMode="auto">
          <a:xfrm>
            <a:off x="958850" y="2282567"/>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A90860DC-0088-47C4-B70A-BFFCACD481CC}"/>
              </a:ext>
            </a:extLst>
          </p:cNvPr>
          <p:cNvSpPr txBox="1"/>
          <p:nvPr/>
        </p:nvSpPr>
        <p:spPr>
          <a:xfrm>
            <a:off x="1164354" y="2467233"/>
            <a:ext cx="10068795" cy="2862322"/>
          </a:xfrm>
          <a:prstGeom prst="rect">
            <a:avLst/>
          </a:prstGeom>
          <a:noFill/>
        </p:spPr>
        <p:txBody>
          <a:bodyPr wrap="square" rtlCol="0">
            <a:spAutoFit/>
          </a:bodyPr>
          <a:lstStyle/>
          <a:p>
            <a:r>
              <a:rPr lang="en-US" altLang="zh-CN" sz="2000" dirty="0">
                <a:solidFill>
                  <a:schemeClr val="tx1">
                    <a:lumMod val="65000"/>
                    <a:lumOff val="35000"/>
                  </a:schemeClr>
                </a:solidFill>
              </a:rPr>
              <a:t>1</a:t>
            </a:r>
            <a:r>
              <a:rPr lang="zh-CN" altLang="en-US" sz="2000" dirty="0">
                <a:solidFill>
                  <a:schemeClr val="tx1">
                    <a:lumMod val="65000"/>
                    <a:lumOff val="35000"/>
                  </a:schemeClr>
                </a:solidFill>
              </a:rPr>
              <a:t>、⽤户从浏览器进程⾥</a:t>
            </a:r>
            <a:r>
              <a:rPr lang="zh-CN" altLang="en-US" sz="2000" b="1" dirty="0">
                <a:solidFill>
                  <a:schemeClr val="tx1">
                    <a:lumMod val="65000"/>
                    <a:lumOff val="35000"/>
                  </a:schemeClr>
                </a:solidFill>
              </a:rPr>
              <a:t>输⼊请求信息</a:t>
            </a:r>
            <a:endParaRPr lang="en-US" altLang="zh-CN" sz="2000" b="1" dirty="0">
              <a:solidFill>
                <a:schemeClr val="tx1">
                  <a:lumMod val="65000"/>
                  <a:lumOff val="35000"/>
                </a:schemeClr>
              </a:solidFill>
            </a:endParaRPr>
          </a:p>
          <a:p>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2</a:t>
            </a:r>
            <a:r>
              <a:rPr lang="zh-CN" altLang="en-US" sz="2000" dirty="0">
                <a:solidFill>
                  <a:schemeClr val="tx1">
                    <a:lumMod val="65000"/>
                    <a:lumOff val="35000"/>
                  </a:schemeClr>
                </a:solidFill>
              </a:rPr>
              <a:t>、⽹络进程</a:t>
            </a:r>
            <a:r>
              <a:rPr lang="zh-CN" altLang="en-US" sz="2000" b="1" dirty="0">
                <a:solidFill>
                  <a:schemeClr val="tx1">
                    <a:lumMod val="65000"/>
                    <a:lumOff val="35000"/>
                  </a:schemeClr>
                </a:solidFill>
              </a:rPr>
              <a:t>发起</a:t>
            </a:r>
            <a:r>
              <a:rPr lang="en-US" altLang="zh-CN" sz="2000" b="1" dirty="0">
                <a:solidFill>
                  <a:schemeClr val="tx1">
                    <a:lumMod val="65000"/>
                    <a:lumOff val="35000"/>
                  </a:schemeClr>
                </a:solidFill>
              </a:rPr>
              <a:t>URL</a:t>
            </a:r>
            <a:r>
              <a:rPr lang="zh-CN" altLang="en-US" sz="2000" b="1" dirty="0">
                <a:solidFill>
                  <a:schemeClr val="tx1">
                    <a:lumMod val="65000"/>
                    <a:lumOff val="35000"/>
                  </a:schemeClr>
                </a:solidFill>
              </a:rPr>
              <a:t>请求</a:t>
            </a:r>
            <a:endParaRPr lang="en-US" altLang="zh-CN" sz="2000" b="1" dirty="0">
              <a:solidFill>
                <a:schemeClr val="tx1">
                  <a:lumMod val="65000"/>
                  <a:lumOff val="35000"/>
                </a:schemeClr>
              </a:solidFill>
            </a:endParaRPr>
          </a:p>
          <a:p>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3</a:t>
            </a:r>
            <a:r>
              <a:rPr lang="zh-CN" altLang="en-US" sz="2000" dirty="0">
                <a:solidFill>
                  <a:schemeClr val="tx1">
                    <a:lumMod val="65000"/>
                    <a:lumOff val="35000"/>
                  </a:schemeClr>
                </a:solidFill>
              </a:rPr>
              <a:t>、服务器响应</a:t>
            </a:r>
            <a:r>
              <a:rPr lang="en-US" altLang="zh-CN" sz="2000" dirty="0">
                <a:solidFill>
                  <a:schemeClr val="tx1">
                    <a:lumMod val="65000"/>
                    <a:lumOff val="35000"/>
                  </a:schemeClr>
                </a:solidFill>
              </a:rPr>
              <a:t>URL</a:t>
            </a:r>
            <a:r>
              <a:rPr lang="zh-CN" altLang="en-US" sz="2000" dirty="0">
                <a:solidFill>
                  <a:schemeClr val="tx1">
                    <a:lumMod val="65000"/>
                    <a:lumOff val="35000"/>
                  </a:schemeClr>
                </a:solidFill>
              </a:rPr>
              <a:t>请求之后，浏览器进程就⼜要开始</a:t>
            </a:r>
            <a:r>
              <a:rPr lang="zh-CN" altLang="en-US" sz="2000" b="1" dirty="0">
                <a:solidFill>
                  <a:schemeClr val="tx1">
                    <a:lumMod val="65000"/>
                    <a:lumOff val="35000"/>
                  </a:schemeClr>
                </a:solidFill>
              </a:rPr>
              <a:t>准备渲染进程</a:t>
            </a:r>
            <a:r>
              <a:rPr lang="zh-CN" altLang="en-US" sz="2000" dirty="0">
                <a:solidFill>
                  <a:schemeClr val="tx1">
                    <a:lumMod val="65000"/>
                    <a:lumOff val="35000"/>
                  </a:schemeClr>
                </a:solidFill>
              </a:rPr>
              <a:t>了</a:t>
            </a:r>
            <a:endParaRPr lang="en-US" altLang="zh-CN" sz="2000" dirty="0">
              <a:solidFill>
                <a:schemeClr val="tx1">
                  <a:lumMod val="65000"/>
                  <a:lumOff val="35000"/>
                </a:schemeClr>
              </a:solidFill>
            </a:endParaRPr>
          </a:p>
          <a:p>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4</a:t>
            </a:r>
            <a:r>
              <a:rPr lang="zh-CN" altLang="en-US" sz="2000" dirty="0">
                <a:solidFill>
                  <a:schemeClr val="tx1">
                    <a:lumMod val="65000"/>
                    <a:lumOff val="35000"/>
                  </a:schemeClr>
                </a:solidFill>
              </a:rPr>
              <a:t>、渲染进程准备好之后，需要先向渲染进程提交⻚⾯数据，我们称之为</a:t>
            </a:r>
            <a:r>
              <a:rPr lang="zh-CN" altLang="en-US" sz="2000" b="1" dirty="0">
                <a:solidFill>
                  <a:schemeClr val="tx1">
                    <a:lumMod val="65000"/>
                    <a:lumOff val="35000"/>
                  </a:schemeClr>
                </a:solidFill>
              </a:rPr>
              <a:t>提交⽂档</a:t>
            </a:r>
            <a:r>
              <a:rPr lang="zh-CN" altLang="en-US" sz="2000" dirty="0">
                <a:solidFill>
                  <a:schemeClr val="tx1">
                    <a:lumMod val="65000"/>
                    <a:lumOff val="35000"/>
                  </a:schemeClr>
                </a:solidFill>
              </a:rPr>
              <a:t>阶段</a:t>
            </a:r>
            <a:endParaRPr lang="en-US" altLang="zh-CN" sz="2000" dirty="0">
              <a:solidFill>
                <a:schemeClr val="tx1">
                  <a:lumMod val="65000"/>
                  <a:lumOff val="35000"/>
                </a:schemeClr>
              </a:solidFill>
            </a:endParaRPr>
          </a:p>
          <a:p>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5</a:t>
            </a:r>
            <a:r>
              <a:rPr lang="zh-CN" altLang="en-US" sz="2000" dirty="0">
                <a:solidFill>
                  <a:schemeClr val="tx1">
                    <a:lumMod val="65000"/>
                    <a:lumOff val="35000"/>
                  </a:schemeClr>
                </a:solidFill>
              </a:rPr>
              <a:t>、渲染进程接收完⽂档信息之后，就开始</a:t>
            </a:r>
            <a:r>
              <a:rPr lang="zh-CN" altLang="en-US" sz="2000" b="1" dirty="0">
                <a:solidFill>
                  <a:schemeClr val="tx1">
                    <a:lumMod val="65000"/>
                    <a:lumOff val="35000"/>
                  </a:schemeClr>
                </a:solidFill>
              </a:rPr>
              <a:t>解析页面和加载⼦资源</a:t>
            </a:r>
            <a:r>
              <a:rPr lang="zh-CN" altLang="en-US" sz="2000" dirty="0">
                <a:solidFill>
                  <a:schemeClr val="tx1">
                    <a:lumMod val="65000"/>
                    <a:lumOff val="35000"/>
                  </a:schemeClr>
                </a:solidFill>
              </a:rPr>
              <a:t>，最后完成⻚⾯的渲染</a:t>
            </a:r>
          </a:p>
        </p:txBody>
      </p:sp>
      <p:sp>
        <p:nvSpPr>
          <p:cNvPr id="9" name="箭头: 右 8">
            <a:hlinkClick r:id="rId4" action="ppaction://hlinksldjump"/>
            <a:extLst>
              <a:ext uri="{FF2B5EF4-FFF2-40B4-BE49-F238E27FC236}">
                <a16:creationId xmlns:a16="http://schemas.microsoft.com/office/drawing/2014/main" id="{67062D23-E841-4B2C-9DBB-61AA30CAB93E}"/>
              </a:ext>
            </a:extLst>
          </p:cNvPr>
          <p:cNvSpPr/>
          <p:nvPr/>
        </p:nvSpPr>
        <p:spPr>
          <a:xfrm>
            <a:off x="9626600" y="5900672"/>
            <a:ext cx="2362200"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谷歌浏览器架构</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fade">
                                      <p:cBhvr>
                                        <p:cTn id="42" dur="1000"/>
                                        <p:tgtEl>
                                          <p:spTgt spid="4">
                                            <p:txEl>
                                              <p:pRg st="0" end="0"/>
                                            </p:txEl>
                                          </p:spTgt>
                                        </p:tgtEl>
                                      </p:cBhvr>
                                    </p:animEffect>
                                    <p:anim calcmode="lin" valueType="num">
                                      <p:cBhvr>
                                        <p:cTn id="4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fade">
                                      <p:cBhvr>
                                        <p:cTn id="47" dur="1000"/>
                                        <p:tgtEl>
                                          <p:spTgt spid="4">
                                            <p:txEl>
                                              <p:pRg st="2" end="2"/>
                                            </p:txEl>
                                          </p:spTgt>
                                        </p:tgtEl>
                                      </p:cBhvr>
                                    </p:animEffect>
                                    <p:anim calcmode="lin" valueType="num">
                                      <p:cBhvr>
                                        <p:cTn id="4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fade">
                                      <p:cBhvr>
                                        <p:cTn id="52" dur="1000"/>
                                        <p:tgtEl>
                                          <p:spTgt spid="4">
                                            <p:txEl>
                                              <p:pRg st="4" end="4"/>
                                            </p:txEl>
                                          </p:spTgt>
                                        </p:tgtEl>
                                      </p:cBhvr>
                                    </p:animEffect>
                                    <p:anim calcmode="lin" valueType="num">
                                      <p:cBhvr>
                                        <p:cTn id="5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5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Effect transition="in" filter="fade">
                                      <p:cBhvr>
                                        <p:cTn id="57" dur="1000"/>
                                        <p:tgtEl>
                                          <p:spTgt spid="4">
                                            <p:txEl>
                                              <p:pRg st="6" end="6"/>
                                            </p:txEl>
                                          </p:spTgt>
                                        </p:tgtEl>
                                      </p:cBhvr>
                                    </p:animEffect>
                                    <p:anim calcmode="lin" valueType="num">
                                      <p:cBhvr>
                                        <p:cTn id="5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4">
                                            <p:txEl>
                                              <p:pRg st="6" end="6"/>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
                                            <p:txEl>
                                              <p:pRg st="8" end="8"/>
                                            </p:txEl>
                                          </p:spTgt>
                                        </p:tgtEl>
                                        <p:attrNameLst>
                                          <p:attrName>style.visibility</p:attrName>
                                        </p:attrNameLst>
                                      </p:cBhvr>
                                      <p:to>
                                        <p:strVal val="visible"/>
                                      </p:to>
                                    </p:set>
                                    <p:animEffect transition="in" filter="fade">
                                      <p:cBhvr>
                                        <p:cTn id="62" dur="1000"/>
                                        <p:tgtEl>
                                          <p:spTgt spid="4">
                                            <p:txEl>
                                              <p:pRg st="8" end="8"/>
                                            </p:txEl>
                                          </p:spTgt>
                                        </p:tgtEl>
                                      </p:cBhvr>
                                    </p:animEffect>
                                    <p:anim calcmode="lin" valueType="num">
                                      <p:cBhvr>
                                        <p:cTn id="6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4"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uiExpand="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6820068" cy="400110"/>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多进程</a:t>
            </a:r>
            <a:r>
              <a:rPr lang="zh-CN" altLang="en-US" sz="2000" b="1" noProof="0" dirty="0">
                <a:solidFill>
                  <a:schemeClr val="tx1">
                    <a:lumMod val="65000"/>
                    <a:lumOff val="35000"/>
                  </a:schemeClr>
                </a:solidFill>
                <a:latin typeface="思源黑体 CN Bold" panose="020B0800000000000000" charset="-122"/>
                <a:ea typeface="思源黑体 CN Bold" panose="020B0800000000000000" charset="-122"/>
              </a:rPr>
              <a:t>浏览器时代（面向服务）</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charset="-122"/>
              <a:ea typeface="思源黑体 CN Bold" panose="020B0800000000000000" charset="-122"/>
              <a:cs typeface="+mn-cs"/>
            </a:endParaRP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a:stCxn id="20" idx="3"/>
          </p:cNvCxnSpPr>
          <p:nvPr/>
        </p:nvCxnSpPr>
        <p:spPr>
          <a:xfrm>
            <a:off x="5036024" y="618081"/>
            <a:ext cx="7155976" cy="211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en-US" altLang="zh-CN" sz="2400" b="1" dirty="0">
                <a:solidFill>
                  <a:schemeClr val="tx1">
                    <a:lumMod val="75000"/>
                    <a:lumOff val="25000"/>
                  </a:schemeClr>
                </a:solidFill>
                <a:latin typeface="思源黑体 CN Bold" panose="020B0800000000000000" charset="-122"/>
                <a:ea typeface="思源黑体 CN Bold" panose="020B0800000000000000" charset="-122"/>
              </a:rPr>
              <a:t>Chrome</a:t>
            </a: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浏览器架构</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pic>
        <p:nvPicPr>
          <p:cNvPr id="3" name="图片 2">
            <a:extLst>
              <a:ext uri="{FF2B5EF4-FFF2-40B4-BE49-F238E27FC236}">
                <a16:creationId xmlns:a16="http://schemas.microsoft.com/office/drawing/2014/main" id="{DDB5C382-F0DF-48A0-BE27-E5ED8E3B4CC2}"/>
              </a:ext>
            </a:extLst>
          </p:cNvPr>
          <p:cNvPicPr>
            <a:picLocks noChangeAspect="1"/>
          </p:cNvPicPr>
          <p:nvPr/>
        </p:nvPicPr>
        <p:blipFill>
          <a:blip r:embed="rId4"/>
          <a:stretch>
            <a:fillRect/>
          </a:stretch>
        </p:blipFill>
        <p:spPr>
          <a:xfrm>
            <a:off x="1204816" y="1695907"/>
            <a:ext cx="8296275" cy="4152900"/>
          </a:xfrm>
          <a:prstGeom prst="rect">
            <a:avLst/>
          </a:prstGeom>
        </p:spPr>
      </p:pic>
      <p:sp>
        <p:nvSpPr>
          <p:cNvPr id="18" name="箭头: 下 17">
            <a:hlinkClick r:id="rId5" action="ppaction://hlinksldjump"/>
            <a:extLst>
              <a:ext uri="{FF2B5EF4-FFF2-40B4-BE49-F238E27FC236}">
                <a16:creationId xmlns:a16="http://schemas.microsoft.com/office/drawing/2014/main" id="{4B732E63-C200-4D0C-B922-A0F46F4C7023}"/>
              </a:ext>
            </a:extLst>
          </p:cNvPr>
          <p:cNvSpPr/>
          <p:nvPr/>
        </p:nvSpPr>
        <p:spPr>
          <a:xfrm rot="5400000">
            <a:off x="10293326" y="4957974"/>
            <a:ext cx="484632" cy="237556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zh-CN" altLang="en-US" dirty="0"/>
              <a:t>返回导航流程</a:t>
            </a:r>
          </a:p>
        </p:txBody>
      </p:sp>
    </p:spTree>
    <p:extLst>
      <p:ext uri="{BB962C8B-B14F-4D97-AF65-F5344CB8AC3E}">
        <p14:creationId xmlns:p14="http://schemas.microsoft.com/office/powerpoint/2010/main" val="1466995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TCP</a:t>
            </a:r>
            <a:r>
              <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协议</a:t>
            </a: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55224" y="1271860"/>
            <a:ext cx="9526138" cy="1384995"/>
          </a:xfrm>
          <a:prstGeom prst="rect">
            <a:avLst/>
          </a:prstGeom>
          <a:noFill/>
        </p:spPr>
        <p:txBody>
          <a:bodyPr wrap="square" rtlCol="0">
            <a:spAutoFit/>
          </a:bodyPr>
          <a:lstStyle/>
          <a:p>
            <a:r>
              <a:rPr lang="en-US" altLang="zh-CN" sz="2400" dirty="0">
                <a:solidFill>
                  <a:schemeClr val="tx1">
                    <a:lumMod val="65000"/>
                    <a:lumOff val="35000"/>
                  </a:schemeClr>
                </a:solidFill>
              </a:rPr>
              <a:t>1</a:t>
            </a:r>
            <a:r>
              <a:rPr lang="zh-CN" altLang="en-US" sz="2400" dirty="0">
                <a:solidFill>
                  <a:schemeClr val="tx1">
                    <a:lumMod val="65000"/>
                    <a:lumOff val="35000"/>
                  </a:schemeClr>
                </a:solidFill>
              </a:rPr>
              <a:t>、</a:t>
            </a:r>
            <a:r>
              <a:rPr lang="zh-CN" altLang="en-US" sz="2000" dirty="0">
                <a:solidFill>
                  <a:schemeClr val="tx1">
                    <a:lumMod val="65000"/>
                    <a:lumOff val="35000"/>
                  </a:schemeClr>
                </a:solidFill>
              </a:rPr>
              <a:t>把数据包送达⽬的主机 </a:t>
            </a:r>
            <a:r>
              <a:rPr lang="en-US" altLang="zh-CN" sz="2000" dirty="0">
                <a:solidFill>
                  <a:schemeClr val="tx1">
                    <a:lumMod val="65000"/>
                    <a:lumOff val="35000"/>
                  </a:schemeClr>
                </a:solidFill>
              </a:rPr>
              <a:t>--- IP</a:t>
            </a:r>
          </a:p>
          <a:p>
            <a:endParaRPr lang="en-US" altLang="zh-CN" sz="2000" dirty="0">
              <a:solidFill>
                <a:schemeClr val="tx1">
                  <a:lumMod val="65000"/>
                  <a:lumOff val="35000"/>
                </a:schemeClr>
              </a:solidFill>
            </a:endParaRPr>
          </a:p>
          <a:p>
            <a:r>
              <a:rPr lang="zh-CN" altLang="en-US" sz="2000" dirty="0">
                <a:solidFill>
                  <a:schemeClr val="tx1">
                    <a:lumMod val="65000"/>
                    <a:lumOff val="35000"/>
                  </a:schemeClr>
                </a:solidFill>
              </a:rPr>
              <a:t>计算机的地址就称为</a:t>
            </a: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地址，访问任何⽹站实际上只是你的计算机向另外⼀台计算机请求信息。</a:t>
            </a:r>
          </a:p>
        </p:txBody>
      </p:sp>
      <p:pic>
        <p:nvPicPr>
          <p:cNvPr id="4" name="图片 3">
            <a:extLst>
              <a:ext uri="{FF2B5EF4-FFF2-40B4-BE49-F238E27FC236}">
                <a16:creationId xmlns:a16="http://schemas.microsoft.com/office/drawing/2014/main" id="{E3009916-B900-49F1-BFC9-690A727FBF14}"/>
              </a:ext>
            </a:extLst>
          </p:cNvPr>
          <p:cNvPicPr>
            <a:picLocks noChangeAspect="1"/>
          </p:cNvPicPr>
          <p:nvPr/>
        </p:nvPicPr>
        <p:blipFill>
          <a:blip r:embed="rId4"/>
          <a:stretch>
            <a:fillRect/>
          </a:stretch>
        </p:blipFill>
        <p:spPr>
          <a:xfrm>
            <a:off x="1255224" y="1120850"/>
            <a:ext cx="6671988" cy="4988139"/>
          </a:xfrm>
          <a:prstGeom prst="rect">
            <a:avLst/>
          </a:prstGeom>
        </p:spPr>
      </p:pic>
      <p:sp>
        <p:nvSpPr>
          <p:cNvPr id="7" name="矩形 6">
            <a:extLst>
              <a:ext uri="{FF2B5EF4-FFF2-40B4-BE49-F238E27FC236}">
                <a16:creationId xmlns:a16="http://schemas.microsoft.com/office/drawing/2014/main" id="{29D497FC-15D0-438E-BD63-CD857CBA06A5}"/>
              </a:ext>
            </a:extLst>
          </p:cNvPr>
          <p:cNvSpPr/>
          <p:nvPr/>
        </p:nvSpPr>
        <p:spPr>
          <a:xfrm>
            <a:off x="7927212" y="1120850"/>
            <a:ext cx="3987284" cy="49881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zh-CN" altLang="en-US" sz="2000" dirty="0">
                <a:solidFill>
                  <a:schemeClr val="tx1">
                    <a:lumMod val="65000"/>
                    <a:lumOff val="35000"/>
                  </a:schemeClr>
                </a:solidFill>
              </a:rPr>
              <a:t>上层将含有“极客时间”的数据包交给⽹络层；</a:t>
            </a:r>
            <a:endParaRPr lang="en-US" altLang="zh-CN" sz="2000" dirty="0">
              <a:solidFill>
                <a:schemeClr val="tx1">
                  <a:lumMod val="65000"/>
                  <a:lumOff val="35000"/>
                </a:schemeClr>
              </a:solidFill>
            </a:endParaRPr>
          </a:p>
          <a:p>
            <a:pPr marL="285750" indent="-285750">
              <a:buFont typeface="Arial" panose="020B0604020202020204" pitchFamily="34" charset="0"/>
              <a:buChar char="•"/>
            </a:pPr>
            <a:r>
              <a:rPr lang="zh-CN" altLang="en-US" sz="2000" dirty="0">
                <a:solidFill>
                  <a:schemeClr val="tx1">
                    <a:lumMod val="65000"/>
                    <a:lumOff val="35000"/>
                  </a:schemeClr>
                </a:solidFill>
              </a:rPr>
              <a:t>⽹络层再将</a:t>
            </a: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头附加到数据包上，组成新的 </a:t>
            </a:r>
            <a:r>
              <a:rPr lang="en-US" altLang="zh-CN" sz="2000" b="1" dirty="0">
                <a:solidFill>
                  <a:schemeClr val="tx1">
                    <a:lumMod val="65000"/>
                    <a:lumOff val="35000"/>
                  </a:schemeClr>
                </a:solidFill>
              </a:rPr>
              <a:t>IP</a:t>
            </a:r>
            <a:r>
              <a:rPr lang="zh-CN" altLang="en-US" sz="2000" b="1" dirty="0">
                <a:solidFill>
                  <a:schemeClr val="tx1">
                    <a:lumMod val="65000"/>
                    <a:lumOff val="35000"/>
                  </a:schemeClr>
                </a:solidFill>
              </a:rPr>
              <a:t>数据包</a:t>
            </a:r>
            <a:r>
              <a:rPr lang="zh-CN" altLang="en-US" sz="2000" dirty="0">
                <a:solidFill>
                  <a:schemeClr val="tx1">
                    <a:lumMod val="65000"/>
                    <a:lumOff val="35000"/>
                  </a:schemeClr>
                </a:solidFill>
              </a:rPr>
              <a:t>，并交给底层；</a:t>
            </a:r>
            <a:endParaRPr lang="en-US" altLang="zh-CN" sz="2000" dirty="0">
              <a:solidFill>
                <a:schemeClr val="tx1">
                  <a:lumMod val="65000"/>
                  <a:lumOff val="35000"/>
                </a:schemeClr>
              </a:solidFill>
            </a:endParaRPr>
          </a:p>
          <a:p>
            <a:pPr marL="285750" indent="-285750">
              <a:buFont typeface="Arial" panose="020B0604020202020204" pitchFamily="34" charset="0"/>
              <a:buChar char="•"/>
            </a:pPr>
            <a:r>
              <a:rPr lang="zh-CN" altLang="en-US" sz="2000" dirty="0">
                <a:solidFill>
                  <a:schemeClr val="tx1">
                    <a:lumMod val="65000"/>
                    <a:lumOff val="35000"/>
                  </a:schemeClr>
                </a:solidFill>
              </a:rPr>
              <a:t>底层通过物理⽹络将数据包传输给主机</a:t>
            </a:r>
            <a:r>
              <a:rPr lang="en-US" altLang="zh-CN" sz="2000" dirty="0">
                <a:solidFill>
                  <a:schemeClr val="tx1">
                    <a:lumMod val="65000"/>
                    <a:lumOff val="35000"/>
                  </a:schemeClr>
                </a:solidFill>
              </a:rPr>
              <a:t>B</a:t>
            </a:r>
            <a:r>
              <a:rPr lang="zh-CN" altLang="en-US" sz="2000" dirty="0">
                <a:solidFill>
                  <a:schemeClr val="tx1">
                    <a:lumMod val="65000"/>
                    <a:lumOff val="35000"/>
                  </a:schemeClr>
                </a:solidFill>
              </a:rPr>
              <a:t>；</a:t>
            </a:r>
            <a:endParaRPr lang="en-US" altLang="zh-CN" sz="2000" dirty="0">
              <a:solidFill>
                <a:schemeClr val="tx1">
                  <a:lumMod val="65000"/>
                  <a:lumOff val="35000"/>
                </a:schemeClr>
              </a:solidFill>
            </a:endParaRPr>
          </a:p>
          <a:p>
            <a:pPr marL="285750" indent="-285750">
              <a:buFont typeface="Arial" panose="020B0604020202020204" pitchFamily="34" charset="0"/>
              <a:buChar char="•"/>
            </a:pPr>
            <a:r>
              <a:rPr lang="zh-CN" altLang="en-US" sz="2000" dirty="0">
                <a:solidFill>
                  <a:schemeClr val="tx1">
                    <a:lumMod val="65000"/>
                    <a:lumOff val="35000"/>
                  </a:schemeClr>
                </a:solidFill>
              </a:rPr>
              <a:t>数据包被传输到主机</a:t>
            </a:r>
            <a:r>
              <a:rPr lang="en-US" altLang="zh-CN" sz="2000" dirty="0">
                <a:solidFill>
                  <a:schemeClr val="tx1">
                    <a:lumMod val="65000"/>
                    <a:lumOff val="35000"/>
                  </a:schemeClr>
                </a:solidFill>
              </a:rPr>
              <a:t>B</a:t>
            </a:r>
            <a:r>
              <a:rPr lang="zh-CN" altLang="en-US" sz="2000" dirty="0">
                <a:solidFill>
                  <a:schemeClr val="tx1">
                    <a:lumMod val="65000"/>
                    <a:lumOff val="35000"/>
                  </a:schemeClr>
                </a:solidFill>
              </a:rPr>
              <a:t>的⽹络层，在这⾥主机</a:t>
            </a:r>
            <a:r>
              <a:rPr lang="en-US" altLang="zh-CN" sz="2000" dirty="0">
                <a:solidFill>
                  <a:schemeClr val="tx1">
                    <a:lumMod val="65000"/>
                    <a:lumOff val="35000"/>
                  </a:schemeClr>
                </a:solidFill>
              </a:rPr>
              <a:t>B</a:t>
            </a:r>
            <a:r>
              <a:rPr lang="zh-CN" altLang="en-US" sz="2000" dirty="0">
                <a:solidFill>
                  <a:schemeClr val="tx1">
                    <a:lumMod val="65000"/>
                    <a:lumOff val="35000"/>
                  </a:schemeClr>
                </a:solidFill>
              </a:rPr>
              <a:t>拆开数据包的</a:t>
            </a: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头信息，并将拆开来的数据部分交给上 层；</a:t>
            </a:r>
            <a:endParaRPr lang="en-US" altLang="zh-CN" sz="2000" dirty="0">
              <a:solidFill>
                <a:schemeClr val="tx1">
                  <a:lumMod val="65000"/>
                  <a:lumOff val="35000"/>
                </a:schemeClr>
              </a:solidFill>
            </a:endParaRPr>
          </a:p>
          <a:p>
            <a:pPr marL="285750" indent="-285750">
              <a:buFont typeface="Arial" panose="020B0604020202020204" pitchFamily="34" charset="0"/>
              <a:buChar char="•"/>
            </a:pPr>
            <a:r>
              <a:rPr lang="zh-CN" altLang="en-US" sz="2000" dirty="0">
                <a:solidFill>
                  <a:schemeClr val="tx1">
                    <a:lumMod val="65000"/>
                    <a:lumOff val="35000"/>
                  </a:schemeClr>
                </a:solidFill>
              </a:rPr>
              <a:t>最终，含有“极客时间”信息的数据包就到达了主机</a:t>
            </a:r>
            <a:r>
              <a:rPr lang="en-US" altLang="zh-CN" sz="2000" dirty="0">
                <a:solidFill>
                  <a:schemeClr val="tx1">
                    <a:lumMod val="65000"/>
                    <a:lumOff val="35000"/>
                  </a:schemeClr>
                </a:solidFill>
              </a:rPr>
              <a:t>B</a:t>
            </a:r>
            <a:r>
              <a:rPr lang="zh-CN" altLang="en-US" sz="2000" dirty="0">
                <a:solidFill>
                  <a:schemeClr val="tx1">
                    <a:lumMod val="65000"/>
                    <a:lumOff val="35000"/>
                  </a:schemeClr>
                </a:solidFill>
              </a:rPr>
              <a:t>的上层了</a:t>
            </a:r>
          </a:p>
        </p:txBody>
      </p:sp>
    </p:spTree>
    <p:extLst>
      <p:ext uri="{BB962C8B-B14F-4D97-AF65-F5344CB8AC3E}">
        <p14:creationId xmlns:p14="http://schemas.microsoft.com/office/powerpoint/2010/main" val="3222014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3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3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TCP</a:t>
            </a:r>
            <a:r>
              <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协议</a:t>
            </a: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55224" y="1271860"/>
            <a:ext cx="9526138" cy="2000548"/>
          </a:xfrm>
          <a:prstGeom prst="rect">
            <a:avLst/>
          </a:prstGeom>
          <a:noFill/>
        </p:spPr>
        <p:txBody>
          <a:bodyPr wrap="square" rtlCol="0">
            <a:spAutoFit/>
          </a:bodyPr>
          <a:lstStyle/>
          <a:p>
            <a:r>
              <a:rPr lang="en-US" altLang="zh-CN" sz="2400" dirty="0">
                <a:solidFill>
                  <a:schemeClr val="tx1">
                    <a:lumMod val="65000"/>
                    <a:lumOff val="35000"/>
                  </a:schemeClr>
                </a:solidFill>
              </a:rPr>
              <a:t>2</a:t>
            </a:r>
            <a:r>
              <a:rPr lang="zh-CN" altLang="en-US" sz="2400" dirty="0">
                <a:solidFill>
                  <a:schemeClr val="tx1">
                    <a:lumMod val="65000"/>
                    <a:lumOff val="35000"/>
                  </a:schemeClr>
                </a:solidFill>
              </a:rPr>
              <a:t>、把数据包送达应⽤程序 </a:t>
            </a:r>
            <a:r>
              <a:rPr lang="en-US" altLang="zh-CN" sz="2000" dirty="0">
                <a:solidFill>
                  <a:schemeClr val="tx1">
                    <a:lumMod val="65000"/>
                    <a:lumOff val="35000"/>
                  </a:schemeClr>
                </a:solidFill>
              </a:rPr>
              <a:t> --- UDP</a:t>
            </a:r>
          </a:p>
          <a:p>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UDP</a:t>
            </a:r>
            <a:r>
              <a:rPr lang="zh-CN" altLang="en-US" sz="2000" dirty="0">
                <a:solidFill>
                  <a:schemeClr val="tx1">
                    <a:lumMod val="65000"/>
                    <a:lumOff val="35000"/>
                  </a:schemeClr>
                </a:solidFill>
              </a:rPr>
              <a:t>中⼀个最重要的信息是端⼝号，端⼝号其实就是⼀个数字，每个想访问⽹络的程序都需要绑定⼀个端⼝ 号。通过端⼝号</a:t>
            </a:r>
            <a:r>
              <a:rPr lang="en-US" altLang="zh-CN" sz="2000" dirty="0">
                <a:solidFill>
                  <a:schemeClr val="tx1">
                    <a:lumMod val="65000"/>
                    <a:lumOff val="35000"/>
                  </a:schemeClr>
                </a:solidFill>
              </a:rPr>
              <a:t>UDP</a:t>
            </a:r>
            <a:r>
              <a:rPr lang="zh-CN" altLang="en-US" sz="2000" dirty="0">
                <a:solidFill>
                  <a:schemeClr val="tx1">
                    <a:lumMod val="65000"/>
                    <a:lumOff val="35000"/>
                  </a:schemeClr>
                </a:solidFill>
              </a:rPr>
              <a:t>就能把指定的数据包发送给指定的程序了，所以</a:t>
            </a: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通过</a:t>
            </a: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地址信息把数据包发送给指定 的电脑，⽽</a:t>
            </a:r>
            <a:r>
              <a:rPr lang="en-US" altLang="zh-CN" sz="2000" dirty="0">
                <a:solidFill>
                  <a:schemeClr val="tx1">
                    <a:lumMod val="65000"/>
                    <a:lumOff val="35000"/>
                  </a:schemeClr>
                </a:solidFill>
              </a:rPr>
              <a:t>UDP</a:t>
            </a:r>
            <a:r>
              <a:rPr lang="zh-CN" altLang="en-US" sz="2000" dirty="0">
                <a:solidFill>
                  <a:schemeClr val="tx1">
                    <a:lumMod val="65000"/>
                    <a:lumOff val="35000"/>
                  </a:schemeClr>
                </a:solidFill>
              </a:rPr>
              <a:t>通过端⼝号把数据包分发给正确的程序。</a:t>
            </a:r>
            <a:endParaRPr lang="en-US" altLang="zh-CN" sz="2000" dirty="0">
              <a:solidFill>
                <a:schemeClr val="tx1">
                  <a:lumMod val="65000"/>
                  <a:lumOff val="35000"/>
                </a:schemeClr>
              </a:solidFill>
            </a:endParaRPr>
          </a:p>
        </p:txBody>
      </p:sp>
      <p:pic>
        <p:nvPicPr>
          <p:cNvPr id="6" name="图片 5">
            <a:extLst>
              <a:ext uri="{FF2B5EF4-FFF2-40B4-BE49-F238E27FC236}">
                <a16:creationId xmlns:a16="http://schemas.microsoft.com/office/drawing/2014/main" id="{7FBF1391-0786-4363-B8A7-DBBAE6BB516F}"/>
              </a:ext>
            </a:extLst>
          </p:cNvPr>
          <p:cNvPicPr>
            <a:picLocks noChangeAspect="1"/>
          </p:cNvPicPr>
          <p:nvPr/>
        </p:nvPicPr>
        <p:blipFill>
          <a:blip r:embed="rId4"/>
          <a:stretch>
            <a:fillRect/>
          </a:stretch>
        </p:blipFill>
        <p:spPr>
          <a:xfrm>
            <a:off x="349389" y="1033921"/>
            <a:ext cx="6819991" cy="5208462"/>
          </a:xfrm>
          <a:prstGeom prst="rect">
            <a:avLst/>
          </a:prstGeom>
        </p:spPr>
      </p:pic>
      <p:sp>
        <p:nvSpPr>
          <p:cNvPr id="9" name="流程图: 过程 8">
            <a:extLst>
              <a:ext uri="{FF2B5EF4-FFF2-40B4-BE49-F238E27FC236}">
                <a16:creationId xmlns:a16="http://schemas.microsoft.com/office/drawing/2014/main" id="{9C91E296-7205-46FD-B9CA-33ACC261A22A}"/>
              </a:ext>
            </a:extLst>
          </p:cNvPr>
          <p:cNvSpPr/>
          <p:nvPr/>
        </p:nvSpPr>
        <p:spPr>
          <a:xfrm>
            <a:off x="7169379" y="1025728"/>
            <a:ext cx="4786059" cy="522484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zh-CN" altLang="en-US" sz="2000" dirty="0">
                <a:solidFill>
                  <a:schemeClr val="tx1">
                    <a:lumMod val="65000"/>
                    <a:lumOff val="35000"/>
                  </a:schemeClr>
                </a:solidFill>
              </a:rPr>
              <a:t>上层将含有“</a:t>
            </a:r>
            <a:r>
              <a:rPr lang="en-US" altLang="zh-CN" sz="2000" dirty="0" err="1">
                <a:solidFill>
                  <a:schemeClr val="tx1">
                    <a:lumMod val="65000"/>
                    <a:lumOff val="35000"/>
                  </a:schemeClr>
                </a:solidFill>
              </a:rPr>
              <a:t>vue</a:t>
            </a:r>
            <a:r>
              <a:rPr lang="zh-CN" altLang="en-US" sz="2000" dirty="0">
                <a:solidFill>
                  <a:schemeClr val="tx1">
                    <a:lumMod val="65000"/>
                    <a:lumOff val="35000"/>
                  </a:schemeClr>
                </a:solidFill>
              </a:rPr>
              <a:t>”的数据包交给传输层；</a:t>
            </a:r>
            <a:endParaRPr lang="en-US" altLang="zh-CN" sz="2000" dirty="0">
              <a:solidFill>
                <a:schemeClr val="tx1">
                  <a:lumMod val="65000"/>
                  <a:lumOff val="35000"/>
                </a:schemeClr>
              </a:solidFill>
            </a:endParaRPr>
          </a:p>
          <a:p>
            <a:pPr marL="285750" indent="-285750">
              <a:buFont typeface="Arial" panose="020B0604020202020204" pitchFamily="34" charset="0"/>
              <a:buChar char="•"/>
            </a:pPr>
            <a:r>
              <a:rPr lang="zh-CN" altLang="en-US" sz="2000" dirty="0">
                <a:solidFill>
                  <a:schemeClr val="tx1">
                    <a:lumMod val="65000"/>
                    <a:lumOff val="35000"/>
                  </a:schemeClr>
                </a:solidFill>
              </a:rPr>
              <a:t>上层将含有“</a:t>
            </a:r>
            <a:r>
              <a:rPr lang="en-US" altLang="zh-CN" sz="2000" dirty="0" err="1">
                <a:solidFill>
                  <a:schemeClr val="tx1">
                    <a:lumMod val="65000"/>
                    <a:lumOff val="35000"/>
                  </a:schemeClr>
                </a:solidFill>
              </a:rPr>
              <a:t>vue</a:t>
            </a:r>
            <a:r>
              <a:rPr lang="zh-CN" altLang="en-US" sz="2000" dirty="0">
                <a:solidFill>
                  <a:schemeClr val="tx1">
                    <a:lumMod val="65000"/>
                    <a:lumOff val="35000"/>
                  </a:schemeClr>
                </a:solidFill>
              </a:rPr>
              <a:t>”的数据包交给传输层；</a:t>
            </a:r>
            <a:endParaRPr lang="en-US" altLang="zh-CN" sz="2000" dirty="0">
              <a:solidFill>
                <a:schemeClr val="tx1">
                  <a:lumMod val="65000"/>
                  <a:lumOff val="35000"/>
                </a:schemeClr>
              </a:solidFill>
            </a:endParaRPr>
          </a:p>
          <a:p>
            <a:pPr marL="285750" indent="-285750">
              <a:buFont typeface="Arial" panose="020B0604020202020204" pitchFamily="34" charset="0"/>
              <a:buChar char="•"/>
            </a:pPr>
            <a:r>
              <a:rPr lang="zh-CN" altLang="en-US" sz="2000" dirty="0">
                <a:solidFill>
                  <a:schemeClr val="tx1">
                    <a:lumMod val="65000"/>
                    <a:lumOff val="35000"/>
                  </a:schemeClr>
                </a:solidFill>
              </a:rPr>
              <a:t>上层将含有“</a:t>
            </a:r>
            <a:r>
              <a:rPr lang="en-US" altLang="zh-CN" sz="2000" dirty="0" err="1">
                <a:solidFill>
                  <a:schemeClr val="tx1">
                    <a:lumMod val="65000"/>
                    <a:lumOff val="35000"/>
                  </a:schemeClr>
                </a:solidFill>
              </a:rPr>
              <a:t>vue</a:t>
            </a:r>
            <a:r>
              <a:rPr lang="zh-CN" altLang="en-US" sz="2000" dirty="0">
                <a:solidFill>
                  <a:schemeClr val="tx1">
                    <a:lumMod val="65000"/>
                    <a:lumOff val="35000"/>
                  </a:schemeClr>
                </a:solidFill>
              </a:rPr>
              <a:t>”的数据包交给传输层；</a:t>
            </a:r>
            <a:endParaRPr lang="en-US" altLang="zh-CN" sz="2000" dirty="0">
              <a:solidFill>
                <a:schemeClr val="tx1">
                  <a:lumMod val="65000"/>
                  <a:lumOff val="35000"/>
                </a:schemeClr>
              </a:solidFill>
            </a:endParaRPr>
          </a:p>
          <a:p>
            <a:pPr marL="285750" indent="-285750">
              <a:buFont typeface="Arial" panose="020B0604020202020204" pitchFamily="34" charset="0"/>
              <a:buChar char="•"/>
            </a:pPr>
            <a:r>
              <a:rPr lang="zh-CN" altLang="en-US" sz="2000" dirty="0">
                <a:solidFill>
                  <a:schemeClr val="tx1">
                    <a:lumMod val="65000"/>
                    <a:lumOff val="35000"/>
                  </a:schemeClr>
                </a:solidFill>
              </a:rPr>
              <a:t>数据包被传输到主机</a:t>
            </a:r>
            <a:r>
              <a:rPr lang="en-US" altLang="zh-CN" sz="2000" dirty="0">
                <a:solidFill>
                  <a:schemeClr val="tx1">
                    <a:lumMod val="65000"/>
                    <a:lumOff val="35000"/>
                  </a:schemeClr>
                </a:solidFill>
              </a:rPr>
              <a:t>B</a:t>
            </a:r>
            <a:r>
              <a:rPr lang="zh-CN" altLang="en-US" sz="2000" dirty="0">
                <a:solidFill>
                  <a:schemeClr val="tx1">
                    <a:lumMod val="65000"/>
                    <a:lumOff val="35000"/>
                  </a:schemeClr>
                </a:solidFill>
              </a:rPr>
              <a:t>的⽹络层，在这⾥主机</a:t>
            </a:r>
            <a:r>
              <a:rPr lang="en-US" altLang="zh-CN" sz="2000" dirty="0">
                <a:solidFill>
                  <a:schemeClr val="tx1">
                    <a:lumMod val="65000"/>
                    <a:lumOff val="35000"/>
                  </a:schemeClr>
                </a:solidFill>
              </a:rPr>
              <a:t>B</a:t>
            </a:r>
            <a:r>
              <a:rPr lang="zh-CN" altLang="en-US" sz="2000" dirty="0">
                <a:solidFill>
                  <a:schemeClr val="tx1">
                    <a:lumMod val="65000"/>
                    <a:lumOff val="35000"/>
                  </a:schemeClr>
                </a:solidFill>
              </a:rPr>
              <a:t>拆开</a:t>
            </a: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头信息，并将拆开来的数据部分交给传输层；</a:t>
            </a:r>
            <a:endParaRPr lang="en-US" altLang="zh-CN" sz="2000" dirty="0">
              <a:solidFill>
                <a:schemeClr val="tx1">
                  <a:lumMod val="65000"/>
                  <a:lumOff val="35000"/>
                </a:schemeClr>
              </a:solidFill>
            </a:endParaRPr>
          </a:p>
          <a:p>
            <a:pPr marL="285750" indent="-285750">
              <a:buFont typeface="Arial" panose="020B0604020202020204" pitchFamily="34" charset="0"/>
              <a:buChar char="•"/>
            </a:pPr>
            <a:r>
              <a:rPr lang="zh-CN" altLang="en-US" sz="2000" dirty="0">
                <a:solidFill>
                  <a:schemeClr val="tx1">
                    <a:lumMod val="65000"/>
                    <a:lumOff val="35000"/>
                  </a:schemeClr>
                </a:solidFill>
              </a:rPr>
              <a:t>在传输层，数据包中的</a:t>
            </a:r>
            <a:r>
              <a:rPr lang="en-US" altLang="zh-CN" sz="2000" dirty="0">
                <a:solidFill>
                  <a:schemeClr val="tx1">
                    <a:lumMod val="65000"/>
                    <a:lumOff val="35000"/>
                  </a:schemeClr>
                </a:solidFill>
              </a:rPr>
              <a:t>UDP</a:t>
            </a:r>
            <a:r>
              <a:rPr lang="zh-CN" altLang="en-US" sz="2000" dirty="0">
                <a:solidFill>
                  <a:schemeClr val="tx1">
                    <a:lumMod val="65000"/>
                    <a:lumOff val="35000"/>
                  </a:schemeClr>
                </a:solidFill>
              </a:rPr>
              <a:t>头会被拆开，并根据</a:t>
            </a:r>
            <a:r>
              <a:rPr lang="en-US" altLang="zh-CN" sz="2000" dirty="0">
                <a:solidFill>
                  <a:schemeClr val="tx1">
                    <a:lumMod val="65000"/>
                    <a:lumOff val="35000"/>
                  </a:schemeClr>
                </a:solidFill>
              </a:rPr>
              <a:t>UDP</a:t>
            </a:r>
            <a:r>
              <a:rPr lang="zh-CN" altLang="en-US" sz="2000" dirty="0">
                <a:solidFill>
                  <a:schemeClr val="tx1">
                    <a:lumMod val="65000"/>
                    <a:lumOff val="35000"/>
                  </a:schemeClr>
                </a:solidFill>
              </a:rPr>
              <a:t>中所提供的端⼝号，把数据部分交给上层的应⽤程 序；</a:t>
            </a:r>
            <a:endParaRPr lang="en-US" altLang="zh-CN" sz="2000" dirty="0">
              <a:solidFill>
                <a:schemeClr val="tx1">
                  <a:lumMod val="65000"/>
                  <a:lumOff val="35000"/>
                </a:schemeClr>
              </a:solidFill>
            </a:endParaRPr>
          </a:p>
          <a:p>
            <a:pPr marL="285750" indent="-285750">
              <a:buFont typeface="Arial" panose="020B0604020202020204" pitchFamily="34" charset="0"/>
              <a:buChar char="•"/>
            </a:pPr>
            <a:r>
              <a:rPr lang="zh-CN" altLang="en-US" sz="2000" dirty="0">
                <a:solidFill>
                  <a:schemeClr val="tx1">
                    <a:lumMod val="65000"/>
                    <a:lumOff val="35000"/>
                  </a:schemeClr>
                </a:solidFill>
              </a:rPr>
              <a:t>最终，含有“极客时间”信息的数据包就旅⾏到了主机</a:t>
            </a:r>
            <a:r>
              <a:rPr lang="en-US" altLang="zh-CN" sz="2000" dirty="0">
                <a:solidFill>
                  <a:schemeClr val="tx1">
                    <a:lumMod val="65000"/>
                    <a:lumOff val="35000"/>
                  </a:schemeClr>
                </a:solidFill>
              </a:rPr>
              <a:t>B</a:t>
            </a:r>
            <a:r>
              <a:rPr lang="zh-CN" altLang="en-US" sz="2000" dirty="0">
                <a:solidFill>
                  <a:schemeClr val="tx1">
                    <a:lumMod val="65000"/>
                    <a:lumOff val="35000"/>
                  </a:schemeClr>
                </a:solidFill>
              </a:rPr>
              <a:t>上层应⽤程序这⾥。 </a:t>
            </a:r>
          </a:p>
        </p:txBody>
      </p:sp>
    </p:spTree>
    <p:extLst>
      <p:ext uri="{BB962C8B-B14F-4D97-AF65-F5344CB8AC3E}">
        <p14:creationId xmlns:p14="http://schemas.microsoft.com/office/powerpoint/2010/main" val="20672767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500"/>
                            </p:stCondLst>
                            <p:childTnLst>
                              <p:par>
                                <p:cTn id="17" presetID="14"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TCP</a:t>
            </a:r>
            <a:r>
              <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协议</a:t>
            </a: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55224" y="1271860"/>
            <a:ext cx="9526138" cy="2616101"/>
          </a:xfrm>
          <a:prstGeom prst="rect">
            <a:avLst/>
          </a:prstGeom>
          <a:noFill/>
        </p:spPr>
        <p:txBody>
          <a:bodyPr wrap="square" rtlCol="0">
            <a:spAutoFit/>
          </a:bodyPr>
          <a:lstStyle/>
          <a:p>
            <a:r>
              <a:rPr lang="en-US" altLang="zh-CN" sz="2400" dirty="0">
                <a:solidFill>
                  <a:schemeClr val="tx1">
                    <a:lumMod val="65000"/>
                    <a:lumOff val="35000"/>
                  </a:schemeClr>
                </a:solidFill>
              </a:rPr>
              <a:t>3</a:t>
            </a:r>
            <a:r>
              <a:rPr lang="zh-CN" altLang="en-US" sz="2400" dirty="0">
                <a:solidFill>
                  <a:schemeClr val="tx1">
                    <a:lumMod val="65000"/>
                    <a:lumOff val="35000"/>
                  </a:schemeClr>
                </a:solidFill>
              </a:rPr>
              <a:t>、把数据完整地送达应⽤程序 </a:t>
            </a:r>
            <a:r>
              <a:rPr lang="en-US" altLang="zh-CN" sz="2000" dirty="0">
                <a:solidFill>
                  <a:schemeClr val="tx1">
                    <a:lumMod val="65000"/>
                    <a:lumOff val="35000"/>
                  </a:schemeClr>
                </a:solidFill>
              </a:rPr>
              <a:t>--- TCP</a:t>
            </a:r>
          </a:p>
          <a:p>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TCP</a:t>
            </a:r>
            <a:r>
              <a:rPr lang="zh-CN" altLang="en-US" sz="2000" dirty="0">
                <a:solidFill>
                  <a:schemeClr val="tx1">
                    <a:lumMod val="65000"/>
                    <a:lumOff val="35000"/>
                  </a:schemeClr>
                </a:solidFill>
              </a:rPr>
              <a:t>（</a:t>
            </a:r>
            <a:r>
              <a:rPr lang="en-US" altLang="zh-CN" sz="2000" dirty="0">
                <a:solidFill>
                  <a:schemeClr val="tx1">
                    <a:lumMod val="65000"/>
                    <a:lumOff val="35000"/>
                  </a:schemeClr>
                </a:solidFill>
              </a:rPr>
              <a:t>Transmission Control Protocol</a:t>
            </a:r>
            <a:r>
              <a:rPr lang="zh-CN" altLang="en-US" sz="2000" dirty="0">
                <a:solidFill>
                  <a:schemeClr val="tx1">
                    <a:lumMod val="65000"/>
                    <a:lumOff val="35000"/>
                  </a:schemeClr>
                </a:solidFill>
              </a:rPr>
              <a:t>，传输控制协议）是⼀种⾯向 连接的、可靠的、基于字节流的传输层通信协议。</a:t>
            </a:r>
            <a:endParaRPr lang="en-US" altLang="zh-CN" sz="2000" dirty="0">
              <a:solidFill>
                <a:schemeClr val="tx1">
                  <a:lumMod val="65000"/>
                  <a:lumOff val="35000"/>
                </a:schemeClr>
              </a:solidFill>
            </a:endParaRPr>
          </a:p>
          <a:p>
            <a:endParaRPr lang="en-US" altLang="zh-CN" sz="2000" dirty="0">
              <a:solidFill>
                <a:schemeClr val="tx1">
                  <a:lumMod val="65000"/>
                  <a:lumOff val="35000"/>
                </a:schemeClr>
              </a:solidFill>
            </a:endParaRPr>
          </a:p>
          <a:p>
            <a:r>
              <a:rPr lang="zh-CN" altLang="en-US" sz="2000" dirty="0">
                <a:solidFill>
                  <a:schemeClr val="tx1">
                    <a:lumMod val="65000"/>
                    <a:lumOff val="35000"/>
                  </a:schemeClr>
                </a:solidFill>
              </a:rPr>
              <a:t>相对于</a:t>
            </a:r>
            <a:r>
              <a:rPr lang="en-US" altLang="zh-CN" sz="2000" dirty="0">
                <a:solidFill>
                  <a:schemeClr val="tx1">
                    <a:lumMod val="65000"/>
                    <a:lumOff val="35000"/>
                  </a:schemeClr>
                </a:solidFill>
              </a:rPr>
              <a:t>UDP</a:t>
            </a:r>
            <a:r>
              <a:rPr lang="zh-CN" altLang="en-US" sz="2000" dirty="0">
                <a:solidFill>
                  <a:schemeClr val="tx1">
                    <a:lumMod val="65000"/>
                    <a:lumOff val="35000"/>
                  </a:schemeClr>
                </a:solidFill>
              </a:rPr>
              <a:t>来说，</a:t>
            </a:r>
            <a:r>
              <a:rPr lang="en-US" altLang="zh-CN" sz="2000" dirty="0">
                <a:solidFill>
                  <a:schemeClr val="tx1">
                    <a:lumMod val="65000"/>
                    <a:lumOff val="35000"/>
                  </a:schemeClr>
                </a:solidFill>
              </a:rPr>
              <a:t>TCP</a:t>
            </a:r>
            <a:r>
              <a:rPr lang="zh-CN" altLang="en-US" sz="2000" dirty="0">
                <a:solidFill>
                  <a:schemeClr val="tx1">
                    <a:lumMod val="65000"/>
                    <a:lumOff val="35000"/>
                  </a:schemeClr>
                </a:solidFill>
              </a:rPr>
              <a:t>有下⾯两个特点：</a:t>
            </a:r>
            <a:endParaRPr lang="en-US" altLang="zh-CN" sz="2000" dirty="0">
              <a:solidFill>
                <a:schemeClr val="tx1">
                  <a:lumMod val="65000"/>
                  <a:lumOff val="35000"/>
                </a:schemeClr>
              </a:solidFill>
            </a:endParaRPr>
          </a:p>
          <a:p>
            <a:pPr marL="342900" indent="-342900">
              <a:buFont typeface="Arial" panose="020B0604020202020204" pitchFamily="34" charset="0"/>
              <a:buChar char="•"/>
            </a:pPr>
            <a:r>
              <a:rPr lang="zh-CN" altLang="en-US" sz="2000" dirty="0">
                <a:solidFill>
                  <a:schemeClr val="tx1">
                    <a:lumMod val="65000"/>
                    <a:lumOff val="35000"/>
                  </a:schemeClr>
                </a:solidFill>
              </a:rPr>
              <a:t>对于数据包丢失的情况，</a:t>
            </a:r>
            <a:r>
              <a:rPr lang="en-US" altLang="zh-CN" sz="2000" dirty="0">
                <a:solidFill>
                  <a:schemeClr val="tx1">
                    <a:lumMod val="65000"/>
                    <a:lumOff val="35000"/>
                  </a:schemeClr>
                </a:solidFill>
              </a:rPr>
              <a:t>TCP</a:t>
            </a:r>
            <a:r>
              <a:rPr lang="zh-CN" altLang="en-US" sz="2000" dirty="0">
                <a:solidFill>
                  <a:schemeClr val="tx1">
                    <a:lumMod val="65000"/>
                    <a:lumOff val="35000"/>
                  </a:schemeClr>
                </a:solidFill>
              </a:rPr>
              <a:t>提供重传机制</a:t>
            </a:r>
            <a:endParaRPr lang="en-US" altLang="zh-CN" sz="2000" dirty="0">
              <a:solidFill>
                <a:schemeClr val="tx1">
                  <a:lumMod val="65000"/>
                  <a:lumOff val="35000"/>
                </a:schemeClr>
              </a:solidFill>
            </a:endParaRPr>
          </a:p>
          <a:p>
            <a:pPr marL="342900" indent="-342900">
              <a:buFont typeface="Arial" panose="020B0604020202020204" pitchFamily="34" charset="0"/>
              <a:buChar char="•"/>
            </a:pPr>
            <a:r>
              <a:rPr lang="en-US" altLang="zh-CN" sz="2000" dirty="0">
                <a:solidFill>
                  <a:schemeClr val="tx1">
                    <a:lumMod val="65000"/>
                    <a:lumOff val="35000"/>
                  </a:schemeClr>
                </a:solidFill>
              </a:rPr>
              <a:t>TCP</a:t>
            </a:r>
            <a:r>
              <a:rPr lang="zh-CN" altLang="en-US" sz="2000" dirty="0">
                <a:solidFill>
                  <a:schemeClr val="tx1">
                    <a:lumMod val="65000"/>
                    <a:lumOff val="35000"/>
                  </a:schemeClr>
                </a:solidFill>
              </a:rPr>
              <a:t>引⼊了数据包排序机制，⽤来保证把乱序的数据包组合成⼀个完整的⽂件</a:t>
            </a:r>
            <a:endParaRPr lang="en-US" altLang="zh-CN" sz="2000" dirty="0">
              <a:solidFill>
                <a:schemeClr val="tx1">
                  <a:lumMod val="65000"/>
                  <a:lumOff val="35000"/>
                </a:schemeClr>
              </a:solidFill>
            </a:endParaRPr>
          </a:p>
        </p:txBody>
      </p:sp>
      <p:pic>
        <p:nvPicPr>
          <p:cNvPr id="4" name="图片 3">
            <a:extLst>
              <a:ext uri="{FF2B5EF4-FFF2-40B4-BE49-F238E27FC236}">
                <a16:creationId xmlns:a16="http://schemas.microsoft.com/office/drawing/2014/main" id="{1C569AD0-4AF7-4CD2-A34B-81BCC6AF07C6}"/>
              </a:ext>
            </a:extLst>
          </p:cNvPr>
          <p:cNvPicPr>
            <a:picLocks noChangeAspect="1"/>
          </p:cNvPicPr>
          <p:nvPr/>
        </p:nvPicPr>
        <p:blipFill>
          <a:blip r:embed="rId4"/>
          <a:stretch>
            <a:fillRect/>
          </a:stretch>
        </p:blipFill>
        <p:spPr>
          <a:xfrm>
            <a:off x="1255224" y="1004049"/>
            <a:ext cx="6646888" cy="5192881"/>
          </a:xfrm>
          <a:prstGeom prst="rect">
            <a:avLst/>
          </a:prstGeom>
        </p:spPr>
      </p:pic>
      <p:pic>
        <p:nvPicPr>
          <p:cNvPr id="10" name="图片 9">
            <a:extLst>
              <a:ext uri="{FF2B5EF4-FFF2-40B4-BE49-F238E27FC236}">
                <a16:creationId xmlns:a16="http://schemas.microsoft.com/office/drawing/2014/main" id="{2781BA06-A90A-49A0-B493-5A61E9471800}"/>
              </a:ext>
            </a:extLst>
          </p:cNvPr>
          <p:cNvPicPr>
            <a:picLocks noChangeAspect="1"/>
          </p:cNvPicPr>
          <p:nvPr/>
        </p:nvPicPr>
        <p:blipFill>
          <a:blip r:embed="rId5"/>
          <a:stretch>
            <a:fillRect/>
          </a:stretch>
        </p:blipFill>
        <p:spPr>
          <a:xfrm>
            <a:off x="1255224" y="1211126"/>
            <a:ext cx="10178088" cy="4393064"/>
          </a:xfrm>
          <a:prstGeom prst="rect">
            <a:avLst/>
          </a:prstGeom>
        </p:spPr>
      </p:pic>
    </p:spTree>
    <p:extLst>
      <p:ext uri="{BB962C8B-B14F-4D97-AF65-F5344CB8AC3E}">
        <p14:creationId xmlns:p14="http://schemas.microsoft.com/office/powerpoint/2010/main" val="21886551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5" dur="500"/>
                                        <p:tgtEl>
                                          <p:spTgt spid="2">
                                            <p:txEl>
                                              <p:pRg st="4" end="4"/>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randombar(horizontal)">
                                      <p:cBhvr>
                                        <p:cTn id="18" dur="500"/>
                                        <p:tgtEl>
                                          <p:spTgt spid="2">
                                            <p:txEl>
                                              <p:pRg st="5" end="5"/>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1" dur="500"/>
                                        <p:tgtEl>
                                          <p:spTgt spid="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TCP</a:t>
            </a:r>
            <a:r>
              <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协议</a:t>
            </a: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55224" y="1271860"/>
            <a:ext cx="9526138" cy="3293209"/>
          </a:xfrm>
          <a:prstGeom prst="rect">
            <a:avLst/>
          </a:prstGeom>
          <a:noFill/>
        </p:spPr>
        <p:txBody>
          <a:bodyPr wrap="square" rtlCol="0">
            <a:spAutoFit/>
          </a:bodyPr>
          <a:lstStyle/>
          <a:p>
            <a:r>
              <a:rPr lang="en-US" altLang="zh-CN" sz="2400" dirty="0">
                <a:solidFill>
                  <a:schemeClr val="tx1">
                    <a:lumMod val="65000"/>
                    <a:lumOff val="35000"/>
                  </a:schemeClr>
                </a:solidFill>
              </a:rPr>
              <a:t>【TCP</a:t>
            </a:r>
            <a:r>
              <a:rPr lang="zh-CN" altLang="en-US" sz="2400" dirty="0">
                <a:solidFill>
                  <a:schemeClr val="tx1">
                    <a:lumMod val="65000"/>
                    <a:lumOff val="35000"/>
                  </a:schemeClr>
                </a:solidFill>
              </a:rPr>
              <a:t>完</a:t>
            </a:r>
            <a:r>
              <a:rPr lang="en-US" altLang="zh-CN" sz="2400" dirty="0">
                <a:solidFill>
                  <a:schemeClr val="tx1">
                    <a:lumMod val="65000"/>
                    <a:lumOff val="35000"/>
                  </a:schemeClr>
                </a:solidFill>
              </a:rPr>
              <a:t>】</a:t>
            </a:r>
          </a:p>
          <a:p>
            <a:endParaRPr lang="en-US" altLang="zh-CN" sz="2400" dirty="0">
              <a:solidFill>
                <a:schemeClr val="tx1">
                  <a:lumMod val="65000"/>
                  <a:lumOff val="35000"/>
                </a:schemeClr>
              </a:solidFill>
            </a:endParaRPr>
          </a:p>
          <a:p>
            <a:pPr marL="342900" indent="-342900">
              <a:buFont typeface="Arial" panose="020B0604020202020204" pitchFamily="34" charset="0"/>
              <a:buChar char="•"/>
            </a:pPr>
            <a:r>
              <a:rPr lang="zh-CN" altLang="en-US" sz="2000" dirty="0">
                <a:solidFill>
                  <a:schemeClr val="tx1">
                    <a:lumMod val="65000"/>
                    <a:lumOff val="35000"/>
                  </a:schemeClr>
                </a:solidFill>
              </a:rPr>
              <a:t>互联⽹中的数据是通过数据包来传输的，数据包在传输过程中容易丢失或出错。</a:t>
            </a:r>
            <a:endParaRPr lang="en-US" altLang="zh-CN" sz="2000" dirty="0">
              <a:solidFill>
                <a:schemeClr val="tx1">
                  <a:lumMod val="65000"/>
                  <a:lumOff val="35000"/>
                </a:schemeClr>
              </a:solidFill>
            </a:endParaRPr>
          </a:p>
          <a:p>
            <a:pPr marL="342900" indent="-342900">
              <a:buFont typeface="Arial" panose="020B0604020202020204" pitchFamily="34" charset="0"/>
              <a:buChar char="•"/>
            </a:pPr>
            <a:endParaRPr lang="en-US" altLang="zh-CN" sz="2000" dirty="0">
              <a:solidFill>
                <a:schemeClr val="tx1">
                  <a:lumMod val="65000"/>
                  <a:lumOff val="35000"/>
                </a:schemeClr>
              </a:solidFill>
            </a:endParaRPr>
          </a:p>
          <a:p>
            <a:pPr marL="342900" indent="-342900">
              <a:buFont typeface="Arial" panose="020B0604020202020204" pitchFamily="34" charset="0"/>
              <a:buChar char="•"/>
            </a:pP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负责把数据包送达⽬的主机。</a:t>
            </a:r>
            <a:endParaRPr lang="en-US" altLang="zh-CN" sz="2000" dirty="0">
              <a:solidFill>
                <a:schemeClr val="tx1">
                  <a:lumMod val="65000"/>
                  <a:lumOff val="35000"/>
                </a:schemeClr>
              </a:solidFill>
            </a:endParaRPr>
          </a:p>
          <a:p>
            <a:pPr marL="342900" indent="-342900">
              <a:buFont typeface="Arial" panose="020B0604020202020204" pitchFamily="34" charset="0"/>
              <a:buChar char="•"/>
            </a:pPr>
            <a:endParaRPr lang="en-US" altLang="zh-CN" sz="2000" dirty="0">
              <a:solidFill>
                <a:schemeClr val="tx1">
                  <a:lumMod val="65000"/>
                  <a:lumOff val="35000"/>
                </a:schemeClr>
              </a:solidFill>
            </a:endParaRPr>
          </a:p>
          <a:p>
            <a:pPr marL="342900" indent="-342900">
              <a:buFont typeface="Arial" panose="020B0604020202020204" pitchFamily="34" charset="0"/>
              <a:buChar char="•"/>
            </a:pPr>
            <a:r>
              <a:rPr lang="en-US" altLang="zh-CN" sz="2000" dirty="0">
                <a:solidFill>
                  <a:schemeClr val="tx1">
                    <a:lumMod val="65000"/>
                    <a:lumOff val="35000"/>
                  </a:schemeClr>
                </a:solidFill>
              </a:rPr>
              <a:t>UDP</a:t>
            </a:r>
            <a:r>
              <a:rPr lang="zh-CN" altLang="en-US" sz="2000" dirty="0">
                <a:solidFill>
                  <a:schemeClr val="tx1">
                    <a:lumMod val="65000"/>
                    <a:lumOff val="35000"/>
                  </a:schemeClr>
                </a:solidFill>
              </a:rPr>
              <a:t>负责把数据包送达具体应⽤。</a:t>
            </a:r>
            <a:endParaRPr lang="en-US" altLang="zh-CN" sz="2000" dirty="0">
              <a:solidFill>
                <a:schemeClr val="tx1">
                  <a:lumMod val="65000"/>
                  <a:lumOff val="35000"/>
                </a:schemeClr>
              </a:solidFill>
            </a:endParaRPr>
          </a:p>
          <a:p>
            <a:pPr marL="342900" indent="-342900">
              <a:buFont typeface="Arial" panose="020B0604020202020204" pitchFamily="34" charset="0"/>
              <a:buChar char="•"/>
            </a:pPr>
            <a:endParaRPr lang="en-US" altLang="zh-CN" sz="2000" dirty="0">
              <a:solidFill>
                <a:schemeClr val="tx1">
                  <a:lumMod val="65000"/>
                  <a:lumOff val="35000"/>
                </a:schemeClr>
              </a:solidFill>
            </a:endParaRPr>
          </a:p>
          <a:p>
            <a:pPr marL="342900" indent="-342900">
              <a:buFont typeface="Arial" panose="020B0604020202020204" pitchFamily="34" charset="0"/>
              <a:buChar char="•"/>
            </a:pPr>
            <a:r>
              <a:rPr lang="zh-CN" altLang="en-US" sz="2000" dirty="0">
                <a:solidFill>
                  <a:schemeClr val="tx1">
                    <a:lumMod val="65000"/>
                    <a:lumOff val="35000"/>
                  </a:schemeClr>
                </a:solidFill>
              </a:rPr>
              <a:t>⽽</a:t>
            </a:r>
            <a:r>
              <a:rPr lang="en-US" altLang="zh-CN" sz="2000" dirty="0">
                <a:solidFill>
                  <a:schemeClr val="tx1">
                    <a:lumMod val="65000"/>
                    <a:lumOff val="35000"/>
                  </a:schemeClr>
                </a:solidFill>
              </a:rPr>
              <a:t>TCP</a:t>
            </a:r>
            <a:r>
              <a:rPr lang="zh-CN" altLang="en-US" sz="2000" dirty="0">
                <a:solidFill>
                  <a:schemeClr val="tx1">
                    <a:lumMod val="65000"/>
                    <a:lumOff val="35000"/>
                  </a:schemeClr>
                </a:solidFill>
              </a:rPr>
              <a:t>保证了数据完整地传输，它的连接可分为三个阶段：建⽴连接、传输数据和断开连接。 </a:t>
            </a:r>
            <a:endParaRPr lang="en-US" altLang="zh-CN" sz="2000" dirty="0">
              <a:solidFill>
                <a:schemeClr val="tx1">
                  <a:lumMod val="65000"/>
                  <a:lumOff val="35000"/>
                </a:schemeClr>
              </a:solidFill>
            </a:endParaRPr>
          </a:p>
        </p:txBody>
      </p:sp>
    </p:spTree>
    <p:extLst>
      <p:ext uri="{BB962C8B-B14F-4D97-AF65-F5344CB8AC3E}">
        <p14:creationId xmlns:p14="http://schemas.microsoft.com/office/powerpoint/2010/main" val="1453241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3" dur="500"/>
                                        <p:tgtEl>
                                          <p:spTgt spid="2">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randombar(horizontal)">
                                      <p:cBhvr>
                                        <p:cTn id="16" dur="500"/>
                                        <p:tgtEl>
                                          <p:spTgt spid="2">
                                            <p:txEl>
                                              <p:pRg st="6" end="6"/>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randombar(horizontal)">
                                      <p:cBhvr>
                                        <p:cTn id="1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4462818" y="639276"/>
            <a:ext cx="772918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HTTP</a:t>
            </a:r>
            <a:r>
              <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请求流程</a:t>
            </a: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55224" y="1271860"/>
            <a:ext cx="9526138" cy="3170099"/>
          </a:xfrm>
          <a:prstGeom prst="rect">
            <a:avLst/>
          </a:prstGeom>
          <a:noFill/>
        </p:spPr>
        <p:txBody>
          <a:bodyPr wrap="square" rtlCol="0">
            <a:spAutoFit/>
          </a:bodyPr>
          <a:lstStyle/>
          <a:p>
            <a:r>
              <a:rPr lang="en-US" altLang="zh-CN" sz="2000" dirty="0">
                <a:solidFill>
                  <a:schemeClr val="tx1">
                    <a:lumMod val="65000"/>
                    <a:lumOff val="35000"/>
                  </a:schemeClr>
                </a:solidFill>
              </a:rPr>
              <a:t>HTTP</a:t>
            </a:r>
            <a:r>
              <a:rPr lang="zh-CN" altLang="en-US" sz="2000" dirty="0">
                <a:solidFill>
                  <a:schemeClr val="tx1">
                    <a:lumMod val="65000"/>
                    <a:lumOff val="35000"/>
                  </a:schemeClr>
                </a:solidFill>
              </a:rPr>
              <a:t>是⼀种允许浏览器向服务器获取资源的协议，是 </a:t>
            </a:r>
            <a:r>
              <a:rPr lang="en-US" altLang="zh-CN" sz="2000" dirty="0">
                <a:solidFill>
                  <a:schemeClr val="tx1">
                    <a:lumMod val="65000"/>
                    <a:lumOff val="35000"/>
                  </a:schemeClr>
                </a:solidFill>
              </a:rPr>
              <a:t>Web</a:t>
            </a:r>
            <a:r>
              <a:rPr lang="zh-CN" altLang="en-US" sz="2000" dirty="0">
                <a:solidFill>
                  <a:schemeClr val="tx1">
                    <a:lumMod val="65000"/>
                    <a:lumOff val="35000"/>
                  </a:schemeClr>
                </a:solidFill>
              </a:rPr>
              <a:t>的基础，通常由浏览器发起请求，⽤来获取不同类型的⽂件，例如</a:t>
            </a:r>
            <a:r>
              <a:rPr lang="en-US" altLang="zh-CN" sz="2000" dirty="0">
                <a:solidFill>
                  <a:schemeClr val="tx1">
                    <a:lumMod val="65000"/>
                    <a:lumOff val="35000"/>
                  </a:schemeClr>
                </a:solidFill>
              </a:rPr>
              <a:t>HTML⽂</a:t>
            </a:r>
            <a:r>
              <a:rPr lang="zh-CN" altLang="en-US" sz="2000" dirty="0">
                <a:solidFill>
                  <a:schemeClr val="tx1">
                    <a:lumMod val="65000"/>
                    <a:lumOff val="35000"/>
                  </a:schemeClr>
                </a:solidFill>
              </a:rPr>
              <a:t>件、</a:t>
            </a:r>
            <a:r>
              <a:rPr lang="en-US" altLang="zh-CN" sz="2000" dirty="0">
                <a:solidFill>
                  <a:schemeClr val="tx1">
                    <a:lumMod val="65000"/>
                    <a:lumOff val="35000"/>
                  </a:schemeClr>
                </a:solidFill>
              </a:rPr>
              <a:t>CSS⽂</a:t>
            </a:r>
            <a:r>
              <a:rPr lang="zh-CN" altLang="en-US" sz="2000" dirty="0">
                <a:solidFill>
                  <a:schemeClr val="tx1">
                    <a:lumMod val="65000"/>
                    <a:lumOff val="35000"/>
                  </a:schemeClr>
                </a:solidFill>
              </a:rPr>
              <a:t>件、</a:t>
            </a:r>
            <a:r>
              <a:rPr lang="en-US" altLang="zh-CN" sz="2000" dirty="0">
                <a:solidFill>
                  <a:schemeClr val="tx1">
                    <a:lumMod val="65000"/>
                    <a:lumOff val="35000"/>
                  </a:schemeClr>
                </a:solidFill>
              </a:rPr>
              <a:t>JavaScript ⽂</a:t>
            </a:r>
            <a:r>
              <a:rPr lang="zh-CN" altLang="en-US" sz="2000" dirty="0">
                <a:solidFill>
                  <a:schemeClr val="tx1">
                    <a:lumMod val="65000"/>
                    <a:lumOff val="35000"/>
                  </a:schemeClr>
                </a:solidFill>
              </a:rPr>
              <a:t>件、图⽚、视频等。（</a:t>
            </a:r>
            <a:r>
              <a:rPr lang="en-US" altLang="zh-CN" sz="2000" dirty="0">
                <a:solidFill>
                  <a:schemeClr val="tx1">
                    <a:lumMod val="65000"/>
                    <a:lumOff val="35000"/>
                  </a:schemeClr>
                </a:solidFill>
              </a:rPr>
              <a:t>HTTP</a:t>
            </a:r>
            <a:r>
              <a:rPr lang="zh-CN" altLang="en-US" sz="2000" dirty="0">
                <a:solidFill>
                  <a:schemeClr val="tx1">
                    <a:lumMod val="65000"/>
                    <a:lumOff val="35000"/>
                  </a:schemeClr>
                </a:solidFill>
              </a:rPr>
              <a:t>也是浏览器使⽤最⼴的协议）</a:t>
            </a:r>
            <a:endParaRPr lang="en-US" altLang="zh-CN" sz="2000" dirty="0">
              <a:solidFill>
                <a:schemeClr val="tx1">
                  <a:lumMod val="65000"/>
                  <a:lumOff val="35000"/>
                </a:schemeClr>
              </a:solidFill>
            </a:endParaRPr>
          </a:p>
          <a:p>
            <a:endParaRPr lang="en-US" altLang="zh-CN" sz="2000" dirty="0">
              <a:solidFill>
                <a:schemeClr val="tx1">
                  <a:lumMod val="65000"/>
                  <a:lumOff val="35000"/>
                </a:schemeClr>
              </a:solidFill>
            </a:endParaRPr>
          </a:p>
          <a:p>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a:t>
            </a:r>
            <a:r>
              <a:rPr lang="zh-CN" altLang="en-US" sz="2000" dirty="0">
                <a:solidFill>
                  <a:schemeClr val="tx1">
                    <a:lumMod val="65000"/>
                    <a:lumOff val="35000"/>
                  </a:schemeClr>
                </a:solidFill>
              </a:rPr>
              <a:t>疑问？</a:t>
            </a:r>
            <a:r>
              <a:rPr lang="en-US" altLang="zh-CN" sz="2000" dirty="0">
                <a:solidFill>
                  <a:schemeClr val="tx1">
                    <a:lumMod val="65000"/>
                    <a:lumOff val="35000"/>
                  </a:schemeClr>
                </a:solidFill>
              </a:rPr>
              <a:t>】</a:t>
            </a:r>
            <a:br>
              <a:rPr lang="en-US" altLang="zh-CN" sz="2000" dirty="0">
                <a:solidFill>
                  <a:schemeClr val="tx1">
                    <a:lumMod val="65000"/>
                    <a:lumOff val="35000"/>
                  </a:schemeClr>
                </a:solidFill>
              </a:rPr>
            </a:br>
            <a:r>
              <a:rPr lang="en-US" altLang="zh-CN" sz="2000" dirty="0">
                <a:solidFill>
                  <a:schemeClr val="tx1">
                    <a:lumMod val="65000"/>
                    <a:lumOff val="35000"/>
                  </a:schemeClr>
                </a:solidFill>
              </a:rPr>
              <a:t>1</a:t>
            </a:r>
            <a:r>
              <a:rPr lang="zh-CN" altLang="en-US" sz="2000" dirty="0">
                <a:solidFill>
                  <a:schemeClr val="tx1">
                    <a:lumMod val="65000"/>
                    <a:lumOff val="35000"/>
                  </a:schemeClr>
                </a:solidFill>
              </a:rPr>
              <a:t>、为什么通常在第⼀次访问⼀个站点时，打开速度很慢，当再次访问这个站点时，速度就很快了？</a:t>
            </a:r>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2</a:t>
            </a:r>
            <a:r>
              <a:rPr lang="zh-CN" altLang="en-US" sz="2000" dirty="0">
                <a:solidFill>
                  <a:schemeClr val="tx1">
                    <a:lumMod val="65000"/>
                    <a:lumOff val="35000"/>
                  </a:schemeClr>
                </a:solidFill>
              </a:rPr>
              <a:t>、当登录过⼀个⽹站之后，下次再访问该站点，就已经处于登录状态了，这是怎么做到的呢？</a:t>
            </a:r>
            <a:endParaRPr lang="en-US" altLang="zh-CN" sz="2000" dirty="0">
              <a:solidFill>
                <a:schemeClr val="tx1">
                  <a:lumMod val="65000"/>
                  <a:lumOff val="35000"/>
                </a:schemeClr>
              </a:solidFill>
            </a:endParaRPr>
          </a:p>
        </p:txBody>
      </p:sp>
    </p:spTree>
    <p:extLst>
      <p:ext uri="{BB962C8B-B14F-4D97-AF65-F5344CB8AC3E}">
        <p14:creationId xmlns:p14="http://schemas.microsoft.com/office/powerpoint/2010/main" val="27778578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2" dur="500"/>
                                        <p:tgtEl>
                                          <p:spTgt spid="2">
                                            <p:txEl>
                                              <p:pRg st="3" end="3"/>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4353636" y="639276"/>
            <a:ext cx="78383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HTTP</a:t>
            </a:r>
            <a:r>
              <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请求流程</a:t>
            </a: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55224" y="1271860"/>
            <a:ext cx="9526138" cy="4985980"/>
          </a:xfrm>
          <a:prstGeom prst="rect">
            <a:avLst/>
          </a:prstGeom>
          <a:noFill/>
        </p:spPr>
        <p:txBody>
          <a:bodyPr wrap="square" rtlCol="0">
            <a:spAutoFit/>
          </a:bodyPr>
          <a:lstStyle/>
          <a:p>
            <a:r>
              <a:rPr lang="zh-CN" altLang="en-US" sz="2000" dirty="0">
                <a:solidFill>
                  <a:schemeClr val="tx1">
                    <a:lumMod val="65000"/>
                    <a:lumOff val="35000"/>
                  </a:schemeClr>
                </a:solidFill>
              </a:rPr>
              <a:t>浏览器端发起</a:t>
            </a:r>
            <a:r>
              <a:rPr lang="en-US" altLang="zh-CN" sz="2000" dirty="0">
                <a:solidFill>
                  <a:schemeClr val="tx1">
                    <a:lumMod val="65000"/>
                    <a:lumOff val="35000"/>
                  </a:schemeClr>
                </a:solidFill>
              </a:rPr>
              <a:t>HTTP</a:t>
            </a:r>
            <a:r>
              <a:rPr lang="zh-CN" altLang="en-US" sz="2000" dirty="0">
                <a:solidFill>
                  <a:schemeClr val="tx1">
                    <a:lumMod val="65000"/>
                    <a:lumOff val="35000"/>
                  </a:schemeClr>
                </a:solidFill>
              </a:rPr>
              <a:t>请求流程</a:t>
            </a:r>
            <a:endParaRPr lang="en-US" altLang="zh-CN" sz="2000" dirty="0">
              <a:solidFill>
                <a:schemeClr val="tx1">
                  <a:lumMod val="65000"/>
                  <a:lumOff val="35000"/>
                </a:schemeClr>
              </a:solidFill>
            </a:endParaRPr>
          </a:p>
          <a:p>
            <a:endParaRPr lang="en-US" altLang="zh-CN" sz="2000" dirty="0">
              <a:solidFill>
                <a:schemeClr val="tx1">
                  <a:lumMod val="65000"/>
                  <a:lumOff val="35000"/>
                </a:schemeClr>
              </a:solidFill>
            </a:endParaRPr>
          </a:p>
          <a:p>
            <a:pPr marL="457200" indent="-457200">
              <a:buAutoNum type="arabicPeriod"/>
            </a:pPr>
            <a:r>
              <a:rPr lang="zh-CN" altLang="en-US" sz="2000" dirty="0">
                <a:solidFill>
                  <a:schemeClr val="tx1">
                    <a:lumMod val="65000"/>
                    <a:lumOff val="35000"/>
                  </a:schemeClr>
                </a:solidFill>
              </a:rPr>
              <a:t>构建请求 </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⾸先，浏览器构建请求⾏信息，构建好后，浏览器准备发起⽹络请求。</a:t>
            </a:r>
            <a:endParaRPr lang="en-US" altLang="zh-CN" sz="2000" dirty="0">
              <a:solidFill>
                <a:schemeClr val="tx1">
                  <a:lumMod val="65000"/>
                  <a:lumOff val="35000"/>
                </a:schemeClr>
              </a:solidFill>
            </a:endParaRPr>
          </a:p>
          <a:p>
            <a:pPr marL="457200" indent="-457200">
              <a:buAutoNum type="arabicPeriod"/>
            </a:pPr>
            <a:r>
              <a:rPr lang="zh-CN" altLang="en-US" sz="2000" dirty="0">
                <a:solidFill>
                  <a:schemeClr val="tx1">
                    <a:lumMod val="65000"/>
                    <a:lumOff val="35000"/>
                  </a:schemeClr>
                </a:solidFill>
              </a:rPr>
              <a:t>查找缓存 </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在真正发起⽹络请求之前，浏览器会先在浏览器缓存中查询是否有要请求的⽂件。其中，浏览器缓存是⼀种 在本地保存资源副本，以供下次请求时直接使⽤的技术。</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如果缓存查找失败，就会进⼊⽹络请求过程了</a:t>
            </a:r>
            <a:endParaRPr lang="en-US" altLang="zh-CN" sz="2000" dirty="0">
              <a:solidFill>
                <a:schemeClr val="tx1">
                  <a:lumMod val="65000"/>
                  <a:lumOff val="35000"/>
                </a:schemeClr>
              </a:solidFill>
            </a:endParaRPr>
          </a:p>
          <a:p>
            <a:pPr marL="457200" indent="-457200">
              <a:buAutoNum type="arabicPeriod"/>
            </a:pPr>
            <a:r>
              <a:rPr lang="zh-CN" altLang="en-US" sz="2000" dirty="0">
                <a:solidFill>
                  <a:schemeClr val="tx1">
                    <a:lumMod val="65000"/>
                    <a:lumOff val="35000"/>
                  </a:schemeClr>
                </a:solidFill>
              </a:rPr>
              <a:t>准备</a:t>
            </a: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地址和端⼝</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由于</a:t>
            </a: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地址是数字标识，⽐如</a:t>
            </a:r>
            <a:r>
              <a:rPr lang="en-US" altLang="zh-CN" sz="2000" dirty="0" err="1">
                <a:solidFill>
                  <a:schemeClr val="tx1">
                    <a:lumMod val="65000"/>
                    <a:lumOff val="35000"/>
                  </a:schemeClr>
                </a:solidFill>
              </a:rPr>
              <a:t>gitlab</a:t>
            </a:r>
            <a:r>
              <a:rPr lang="zh-CN" altLang="en-US" sz="2000" dirty="0">
                <a:solidFill>
                  <a:schemeClr val="tx1">
                    <a:lumMod val="65000"/>
                    <a:lumOff val="35000"/>
                  </a:schemeClr>
                </a:solidFill>
              </a:rPr>
              <a:t>或者禅道的</a:t>
            </a:r>
            <a:r>
              <a:rPr lang="en-US" altLang="zh-CN" sz="2000" dirty="0">
                <a:solidFill>
                  <a:schemeClr val="tx1">
                    <a:lumMod val="65000"/>
                    <a:lumOff val="35000"/>
                  </a:schemeClr>
                </a:solidFill>
              </a:rPr>
              <a:t>IP, </a:t>
            </a:r>
            <a:r>
              <a:rPr lang="zh-CN" altLang="en-US" sz="2000" dirty="0">
                <a:solidFill>
                  <a:schemeClr val="tx1">
                    <a:lumMod val="65000"/>
                    <a:lumOff val="35000"/>
                  </a:schemeClr>
                </a:solidFill>
              </a:rPr>
              <a:t>难以记忆，但使⽤它们域名就好记多了（</a:t>
            </a:r>
            <a:r>
              <a:rPr lang="en-US" altLang="zh-CN" sz="2000" dirty="0" err="1">
                <a:solidFill>
                  <a:schemeClr val="tx1">
                    <a:lumMod val="65000"/>
                    <a:lumOff val="35000"/>
                  </a:schemeClr>
                </a:solidFill>
              </a:rPr>
              <a:t>gitlab</a:t>
            </a:r>
            <a:r>
              <a:rPr lang="en-US" altLang="zh-CN" sz="2000" dirty="0">
                <a:solidFill>
                  <a:schemeClr val="tx1">
                    <a:lumMod val="65000"/>
                    <a:lumOff val="35000"/>
                  </a:schemeClr>
                </a:solidFill>
              </a:rPr>
              <a:t> --- forthink.xin:8889</a:t>
            </a:r>
            <a:r>
              <a:rPr lang="zh-CN" altLang="en-US" sz="2000" dirty="0">
                <a:solidFill>
                  <a:schemeClr val="tx1">
                    <a:lumMod val="65000"/>
                    <a:lumOff val="35000"/>
                  </a:schemeClr>
                </a:solidFill>
              </a:rPr>
              <a:t>），所以基于这个需求⼜出现了⼀个服务，负责把域名和</a:t>
            </a: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地址做⼀⼀映射关系。这套域名映射为</a:t>
            </a: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的系统就叫 做“域名系统”，简称</a:t>
            </a:r>
            <a:r>
              <a:rPr lang="en-US" altLang="zh-CN" sz="2000" dirty="0">
                <a:solidFill>
                  <a:schemeClr val="tx1">
                    <a:lumMod val="65000"/>
                    <a:lumOff val="35000"/>
                  </a:schemeClr>
                </a:solidFill>
              </a:rPr>
              <a:t>DNS</a:t>
            </a:r>
            <a:r>
              <a:rPr lang="zh-CN" altLang="en-US" sz="2000" dirty="0">
                <a:solidFill>
                  <a:schemeClr val="tx1">
                    <a:lumMod val="65000"/>
                    <a:lumOff val="35000"/>
                  </a:schemeClr>
                </a:solidFill>
              </a:rPr>
              <a:t>（</a:t>
            </a:r>
            <a:r>
              <a:rPr lang="en-US" altLang="zh-CN" sz="2000" dirty="0">
                <a:solidFill>
                  <a:schemeClr val="tx1">
                    <a:lumMod val="65000"/>
                    <a:lumOff val="35000"/>
                  </a:schemeClr>
                </a:solidFill>
              </a:rPr>
              <a:t>Domain Name System</a:t>
            </a:r>
            <a:r>
              <a:rPr lang="zh-CN" altLang="en-US" sz="2000" dirty="0">
                <a:solidFill>
                  <a:schemeClr val="tx1">
                    <a:lumMod val="65000"/>
                    <a:lumOff val="35000"/>
                  </a:schemeClr>
                </a:solidFill>
              </a:rPr>
              <a:t>）</a:t>
            </a:r>
            <a:r>
              <a:rPr lang="en-US" altLang="zh-CN" sz="2000" dirty="0">
                <a:solidFill>
                  <a:schemeClr val="tx1">
                    <a:lumMod val="65000"/>
                    <a:lumOff val="35000"/>
                  </a:schemeClr>
                </a:solidFill>
              </a:rPr>
              <a:t> </a:t>
            </a:r>
          </a:p>
          <a:p>
            <a:pPr marL="800100" lvl="1" indent="-342900">
              <a:buFont typeface="Arial" panose="020B0604020202020204" pitchFamily="34" charset="0"/>
              <a:buChar char="•"/>
            </a:pPr>
            <a:r>
              <a:rPr lang="zh-CN" altLang="en-US" sz="2000" dirty="0">
                <a:solidFill>
                  <a:schemeClr val="tx1">
                    <a:lumMod val="65000"/>
                    <a:lumOff val="35000"/>
                  </a:schemeClr>
                </a:solidFill>
              </a:rPr>
              <a:t>拿到</a:t>
            </a:r>
            <a:r>
              <a:rPr lang="en-US" altLang="zh-CN" sz="2000" dirty="0">
                <a:solidFill>
                  <a:schemeClr val="tx1">
                    <a:lumMod val="65000"/>
                    <a:lumOff val="35000"/>
                  </a:schemeClr>
                </a:solidFill>
              </a:rPr>
              <a:t>IP</a:t>
            </a:r>
            <a:r>
              <a:rPr lang="zh-CN" altLang="en-US" sz="2000" dirty="0">
                <a:solidFill>
                  <a:schemeClr val="tx1">
                    <a:lumMod val="65000"/>
                    <a:lumOff val="35000"/>
                  </a:schemeClr>
                </a:solidFill>
              </a:rPr>
              <a:t>之后，接下来就需要获取端⼝号了。通常情况下，如果</a:t>
            </a:r>
            <a:r>
              <a:rPr lang="en-US" altLang="zh-CN" sz="2000" dirty="0">
                <a:solidFill>
                  <a:schemeClr val="tx1">
                    <a:lumMod val="65000"/>
                    <a:lumOff val="35000"/>
                  </a:schemeClr>
                </a:solidFill>
              </a:rPr>
              <a:t>URL</a:t>
            </a:r>
            <a:r>
              <a:rPr lang="zh-CN" altLang="en-US" sz="2000" dirty="0">
                <a:solidFill>
                  <a:schemeClr val="tx1">
                    <a:lumMod val="65000"/>
                    <a:lumOff val="35000"/>
                  </a:schemeClr>
                </a:solidFill>
              </a:rPr>
              <a:t>没有特别指明端⼝号，那么</a:t>
            </a:r>
            <a:r>
              <a:rPr lang="en-US" altLang="zh-CN" sz="2000" dirty="0">
                <a:solidFill>
                  <a:schemeClr val="tx1">
                    <a:lumMod val="65000"/>
                    <a:lumOff val="35000"/>
                  </a:schemeClr>
                </a:solidFill>
              </a:rPr>
              <a:t>HTTP</a:t>
            </a:r>
            <a:r>
              <a:rPr lang="zh-CN" altLang="en-US" sz="2000" dirty="0">
                <a:solidFill>
                  <a:schemeClr val="tx1">
                    <a:lumMod val="65000"/>
                    <a:lumOff val="35000"/>
                  </a:schemeClr>
                </a:solidFill>
              </a:rPr>
              <a:t>协议默 认是</a:t>
            </a:r>
            <a:r>
              <a:rPr lang="en-US" altLang="zh-CN" sz="2000" dirty="0">
                <a:solidFill>
                  <a:schemeClr val="tx1">
                    <a:lumMod val="65000"/>
                    <a:lumOff val="35000"/>
                  </a:schemeClr>
                </a:solidFill>
              </a:rPr>
              <a:t>80</a:t>
            </a:r>
            <a:r>
              <a:rPr lang="zh-CN" altLang="en-US" sz="2000" dirty="0">
                <a:solidFill>
                  <a:schemeClr val="tx1">
                    <a:lumMod val="65000"/>
                    <a:lumOff val="35000"/>
                  </a:schemeClr>
                </a:solidFill>
              </a:rPr>
              <a:t>端⼝。</a:t>
            </a:r>
            <a:r>
              <a:rPr lang="en-US" altLang="zh-CN" sz="2000" dirty="0">
                <a:solidFill>
                  <a:schemeClr val="tx1">
                    <a:lumMod val="65000"/>
                    <a:lumOff val="35000"/>
                  </a:schemeClr>
                </a:solidFill>
              </a:rPr>
              <a:t> </a:t>
            </a:r>
          </a:p>
        </p:txBody>
      </p:sp>
    </p:spTree>
    <p:extLst>
      <p:ext uri="{BB962C8B-B14F-4D97-AF65-F5344CB8AC3E}">
        <p14:creationId xmlns:p14="http://schemas.microsoft.com/office/powerpoint/2010/main" val="36745168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3" dur="500"/>
                                        <p:tgtEl>
                                          <p:spTgt spid="2">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6" dur="500"/>
                                        <p:tgtEl>
                                          <p:spTgt spid="2">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randombar(horizontal)">
                                      <p:cBhvr>
                                        <p:cTn id="19" dur="500"/>
                                        <p:tgtEl>
                                          <p:spTgt spid="2">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2" dur="500"/>
                                        <p:tgtEl>
                                          <p:spTgt spid="2">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randombar(horizontal)">
                                      <p:cBhvr>
                                        <p:cTn id="25" dur="500"/>
                                        <p:tgtEl>
                                          <p:spTgt spid="2">
                                            <p:txEl>
                                              <p:pRg st="7" end="7"/>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randombar(horizontal)">
                                      <p:cBhvr>
                                        <p:cTn id="28" dur="500"/>
                                        <p:tgtEl>
                                          <p:spTgt spid="2">
                                            <p:txEl>
                                              <p:pRg st="8" end="8"/>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randombar(horizontal)">
                                      <p:cBhvr>
                                        <p:cTn id="31"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4667534" y="639276"/>
            <a:ext cx="7524466"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HTTP</a:t>
            </a:r>
            <a:r>
              <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请求流程</a:t>
            </a: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55224" y="1271860"/>
            <a:ext cx="9526138" cy="5016758"/>
          </a:xfrm>
          <a:prstGeom prst="rect">
            <a:avLst/>
          </a:prstGeom>
          <a:noFill/>
        </p:spPr>
        <p:txBody>
          <a:bodyPr wrap="square" rtlCol="0">
            <a:spAutoFit/>
          </a:bodyPr>
          <a:lstStyle/>
          <a:p>
            <a:r>
              <a:rPr lang="zh-CN" altLang="en-US" sz="2000" dirty="0">
                <a:solidFill>
                  <a:schemeClr val="tx1">
                    <a:lumMod val="65000"/>
                    <a:lumOff val="35000"/>
                  </a:schemeClr>
                </a:solidFill>
              </a:rPr>
              <a:t>浏览器端发起</a:t>
            </a:r>
            <a:r>
              <a:rPr lang="en-US" altLang="zh-CN" sz="2000" dirty="0">
                <a:solidFill>
                  <a:schemeClr val="tx1">
                    <a:lumMod val="65000"/>
                    <a:lumOff val="35000"/>
                  </a:schemeClr>
                </a:solidFill>
              </a:rPr>
              <a:t>HTTP</a:t>
            </a:r>
            <a:r>
              <a:rPr lang="zh-CN" altLang="en-US" sz="2000" dirty="0">
                <a:solidFill>
                  <a:schemeClr val="tx1">
                    <a:lumMod val="65000"/>
                    <a:lumOff val="35000"/>
                  </a:schemeClr>
                </a:solidFill>
              </a:rPr>
              <a:t>请求流程</a:t>
            </a:r>
            <a:endParaRPr lang="en-US" altLang="zh-CN" sz="2000" dirty="0">
              <a:solidFill>
                <a:schemeClr val="tx1">
                  <a:lumMod val="65000"/>
                  <a:lumOff val="35000"/>
                </a:schemeClr>
              </a:solidFill>
            </a:endParaRPr>
          </a:p>
          <a:p>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4</a:t>
            </a:r>
            <a:r>
              <a:rPr lang="zh-CN" altLang="en-US" sz="2000" dirty="0">
                <a:solidFill>
                  <a:schemeClr val="tx1">
                    <a:lumMod val="65000"/>
                    <a:lumOff val="35000"/>
                  </a:schemeClr>
                </a:solidFill>
              </a:rPr>
              <a:t>、等待</a:t>
            </a:r>
            <a:r>
              <a:rPr lang="en-US" altLang="zh-CN" sz="2000" dirty="0">
                <a:solidFill>
                  <a:schemeClr val="tx1">
                    <a:lumMod val="65000"/>
                    <a:lumOff val="35000"/>
                  </a:schemeClr>
                </a:solidFill>
              </a:rPr>
              <a:t>TCP</a:t>
            </a:r>
            <a:r>
              <a:rPr lang="zh-CN" altLang="en-US" sz="2000" dirty="0">
                <a:solidFill>
                  <a:schemeClr val="tx1">
                    <a:lumMod val="65000"/>
                    <a:lumOff val="35000"/>
                  </a:schemeClr>
                </a:solidFill>
              </a:rPr>
              <a:t>队列</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en-US" altLang="zh-CN" sz="2000" dirty="0">
                <a:solidFill>
                  <a:schemeClr val="tx1">
                    <a:lumMod val="65000"/>
                    <a:lumOff val="35000"/>
                  </a:schemeClr>
                </a:solidFill>
              </a:rPr>
              <a:t>Chrome</a:t>
            </a:r>
            <a:r>
              <a:rPr lang="zh-CN" altLang="en-US" sz="2000" dirty="0">
                <a:solidFill>
                  <a:schemeClr val="tx1">
                    <a:lumMod val="65000"/>
                    <a:lumOff val="35000"/>
                  </a:schemeClr>
                </a:solidFill>
              </a:rPr>
              <a:t>有个机制，同⼀个域名同时最多只能建⽴</a:t>
            </a:r>
            <a:r>
              <a:rPr lang="en-US" altLang="zh-CN" sz="2000" dirty="0">
                <a:solidFill>
                  <a:schemeClr val="tx1">
                    <a:lumMod val="65000"/>
                    <a:lumOff val="35000"/>
                  </a:schemeClr>
                </a:solidFill>
              </a:rPr>
              <a:t>6</a:t>
            </a:r>
            <a:r>
              <a:rPr lang="zh-CN" altLang="en-US" sz="2000" dirty="0">
                <a:solidFill>
                  <a:schemeClr val="tx1">
                    <a:lumMod val="65000"/>
                    <a:lumOff val="35000"/>
                  </a:schemeClr>
                </a:solidFill>
              </a:rPr>
              <a:t>个</a:t>
            </a:r>
            <a:r>
              <a:rPr lang="en-US" altLang="zh-CN" sz="2000" dirty="0">
                <a:solidFill>
                  <a:schemeClr val="tx1">
                    <a:lumMod val="65000"/>
                    <a:lumOff val="35000"/>
                  </a:schemeClr>
                </a:solidFill>
              </a:rPr>
              <a:t>TCP</a:t>
            </a:r>
            <a:r>
              <a:rPr lang="zh-CN" altLang="en-US" sz="2000" dirty="0">
                <a:solidFill>
                  <a:schemeClr val="tx1">
                    <a:lumMod val="65000"/>
                    <a:lumOff val="35000"/>
                  </a:schemeClr>
                </a:solidFill>
              </a:rPr>
              <a:t>连接，如果在同⼀个域名下 同时有</a:t>
            </a:r>
            <a:r>
              <a:rPr lang="en-US" altLang="zh-CN" sz="2000" dirty="0">
                <a:solidFill>
                  <a:schemeClr val="tx1">
                    <a:lumMod val="65000"/>
                    <a:lumOff val="35000"/>
                  </a:schemeClr>
                </a:solidFill>
              </a:rPr>
              <a:t>10</a:t>
            </a:r>
            <a:r>
              <a:rPr lang="zh-CN" altLang="en-US" sz="2000" dirty="0">
                <a:solidFill>
                  <a:schemeClr val="tx1">
                    <a:lumMod val="65000"/>
                    <a:lumOff val="35000"/>
                  </a:schemeClr>
                </a:solidFill>
              </a:rPr>
              <a:t>个请求发⽣，那么其中</a:t>
            </a:r>
            <a:r>
              <a:rPr lang="en-US" altLang="zh-CN" sz="2000" dirty="0">
                <a:solidFill>
                  <a:schemeClr val="tx1">
                    <a:lumMod val="65000"/>
                    <a:lumOff val="35000"/>
                  </a:schemeClr>
                </a:solidFill>
              </a:rPr>
              <a:t>4</a:t>
            </a:r>
            <a:r>
              <a:rPr lang="zh-CN" altLang="en-US" sz="2000" dirty="0">
                <a:solidFill>
                  <a:schemeClr val="tx1">
                    <a:lumMod val="65000"/>
                    <a:lumOff val="35000"/>
                  </a:schemeClr>
                </a:solidFill>
              </a:rPr>
              <a:t>个请求会进⼊排队等待状态，直⾄进⾏中的请求完成。</a:t>
            </a:r>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5</a:t>
            </a:r>
            <a:r>
              <a:rPr lang="zh-CN" altLang="en-US" sz="2000" dirty="0">
                <a:solidFill>
                  <a:schemeClr val="tx1">
                    <a:lumMod val="65000"/>
                    <a:lumOff val="35000"/>
                  </a:schemeClr>
                </a:solidFill>
              </a:rPr>
              <a:t>、建⽴</a:t>
            </a:r>
            <a:r>
              <a:rPr lang="en-US" altLang="zh-CN" sz="2000" dirty="0">
                <a:solidFill>
                  <a:schemeClr val="tx1">
                    <a:lumMod val="65000"/>
                    <a:lumOff val="35000"/>
                  </a:schemeClr>
                </a:solidFill>
              </a:rPr>
              <a:t>TCP</a:t>
            </a:r>
            <a:r>
              <a:rPr lang="zh-CN" altLang="en-US" sz="2000" dirty="0">
                <a:solidFill>
                  <a:schemeClr val="tx1">
                    <a:lumMod val="65000"/>
                    <a:lumOff val="35000"/>
                  </a:schemeClr>
                </a:solidFill>
              </a:rPr>
              <a:t>连接</a:t>
            </a:r>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6</a:t>
            </a:r>
            <a:r>
              <a:rPr lang="zh-CN" altLang="en-US" sz="2000" dirty="0">
                <a:solidFill>
                  <a:schemeClr val="tx1">
                    <a:lumMod val="65000"/>
                    <a:lumOff val="35000"/>
                  </a:schemeClr>
                </a:solidFill>
              </a:rPr>
              <a:t>、发送</a:t>
            </a:r>
            <a:r>
              <a:rPr lang="en-US" altLang="zh-CN" sz="2000" dirty="0">
                <a:solidFill>
                  <a:schemeClr val="tx1">
                    <a:lumMod val="65000"/>
                    <a:lumOff val="35000"/>
                  </a:schemeClr>
                </a:solidFill>
              </a:rPr>
              <a:t>HTTP</a:t>
            </a:r>
            <a:r>
              <a:rPr lang="zh-CN" altLang="en-US" sz="2000" dirty="0">
                <a:solidFill>
                  <a:schemeClr val="tx1">
                    <a:lumMod val="65000"/>
                    <a:lumOff val="35000"/>
                  </a:schemeClr>
                </a:solidFill>
              </a:rPr>
              <a:t>请求</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⾸先浏览器会向服务器发送请求⾏，它包括了请求⽅法、请求</a:t>
            </a:r>
            <a:r>
              <a:rPr lang="en-US" altLang="zh-CN" sz="2000" dirty="0">
                <a:solidFill>
                  <a:schemeClr val="tx1">
                    <a:lumMod val="65000"/>
                    <a:lumOff val="35000"/>
                  </a:schemeClr>
                </a:solidFill>
              </a:rPr>
              <a:t>URI</a:t>
            </a:r>
            <a:r>
              <a:rPr lang="zh-CN" altLang="en-US" sz="2000" dirty="0">
                <a:solidFill>
                  <a:schemeClr val="tx1">
                    <a:lumMod val="65000"/>
                    <a:lumOff val="35000"/>
                  </a:schemeClr>
                </a:solidFill>
              </a:rPr>
              <a:t>（</a:t>
            </a:r>
            <a:r>
              <a:rPr lang="en-US" altLang="zh-CN" sz="2000" dirty="0">
                <a:solidFill>
                  <a:schemeClr val="tx1">
                    <a:lumMod val="65000"/>
                    <a:lumOff val="35000"/>
                  </a:schemeClr>
                </a:solidFill>
              </a:rPr>
              <a:t>Uniform Resource Identifier</a:t>
            </a:r>
            <a:r>
              <a:rPr lang="zh-CN" altLang="en-US" sz="2000" dirty="0">
                <a:solidFill>
                  <a:schemeClr val="tx1">
                    <a:lumMod val="65000"/>
                    <a:lumOff val="35000"/>
                  </a:schemeClr>
                </a:solidFill>
              </a:rPr>
              <a:t>）和 </a:t>
            </a:r>
            <a:r>
              <a:rPr lang="en-US" altLang="zh-CN" sz="2000" dirty="0">
                <a:solidFill>
                  <a:schemeClr val="tx1">
                    <a:lumMod val="65000"/>
                    <a:lumOff val="35000"/>
                  </a:schemeClr>
                </a:solidFill>
              </a:rPr>
              <a:t>HTTP</a:t>
            </a:r>
            <a:r>
              <a:rPr lang="zh-CN" altLang="en-US" sz="2000" dirty="0">
                <a:solidFill>
                  <a:schemeClr val="tx1">
                    <a:lumMod val="65000"/>
                    <a:lumOff val="35000"/>
                  </a:schemeClr>
                </a:solidFill>
              </a:rPr>
              <a:t>版本协议。</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发送请求⾏，就是告诉服务器浏览器需要什么资源，最常⽤的请求⽅法是</a:t>
            </a:r>
            <a:r>
              <a:rPr lang="en-US" altLang="zh-CN" sz="2000" dirty="0">
                <a:solidFill>
                  <a:schemeClr val="tx1">
                    <a:lumMod val="65000"/>
                    <a:lumOff val="35000"/>
                  </a:schemeClr>
                </a:solidFill>
              </a:rPr>
              <a:t>Get</a:t>
            </a:r>
            <a:r>
              <a:rPr lang="zh-CN" altLang="en-US" sz="2000" dirty="0">
                <a:solidFill>
                  <a:schemeClr val="tx1">
                    <a:lumMod val="65000"/>
                    <a:lumOff val="35000"/>
                  </a:schemeClr>
                </a:solidFill>
              </a:rPr>
              <a:t>。⽐如，直接在浏览器地址栏输入官网，这就是告诉服务器要</a:t>
            </a:r>
            <a:r>
              <a:rPr lang="en-US" altLang="zh-CN" sz="2000" dirty="0">
                <a:solidFill>
                  <a:schemeClr val="tx1">
                    <a:lumMod val="65000"/>
                    <a:lumOff val="35000"/>
                  </a:schemeClr>
                </a:solidFill>
              </a:rPr>
              <a:t>Get</a:t>
            </a:r>
            <a:r>
              <a:rPr lang="zh-CN" altLang="en-US" sz="2000" dirty="0">
                <a:solidFill>
                  <a:schemeClr val="tx1">
                    <a:lumMod val="65000"/>
                    <a:lumOff val="35000"/>
                  </a:schemeClr>
                </a:solidFill>
              </a:rPr>
              <a:t>它的⾸⻚资源。</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另外⼀个常⽤的请求⽅法是</a:t>
            </a:r>
            <a:r>
              <a:rPr lang="en-US" altLang="zh-CN" sz="2000" dirty="0">
                <a:solidFill>
                  <a:schemeClr val="tx1">
                    <a:lumMod val="65000"/>
                    <a:lumOff val="35000"/>
                  </a:schemeClr>
                </a:solidFill>
              </a:rPr>
              <a:t>POST</a:t>
            </a:r>
            <a:r>
              <a:rPr lang="zh-CN" altLang="en-US" sz="2000" dirty="0">
                <a:solidFill>
                  <a:schemeClr val="tx1">
                    <a:lumMod val="65000"/>
                    <a:lumOff val="35000"/>
                  </a:schemeClr>
                </a:solidFill>
              </a:rPr>
              <a:t>，它⽤于发送⼀些数据给服务器，⽐如登录⼀个⽹站，就需要通过</a:t>
            </a:r>
            <a:r>
              <a:rPr lang="en-US" altLang="zh-CN" sz="2000" dirty="0">
                <a:solidFill>
                  <a:schemeClr val="tx1">
                    <a:lumMod val="65000"/>
                    <a:lumOff val="35000"/>
                  </a:schemeClr>
                </a:solidFill>
              </a:rPr>
              <a:t>POST ⽅</a:t>
            </a:r>
            <a:r>
              <a:rPr lang="zh-CN" altLang="en-US" sz="2000" dirty="0">
                <a:solidFill>
                  <a:schemeClr val="tx1">
                    <a:lumMod val="65000"/>
                    <a:lumOff val="35000"/>
                  </a:schemeClr>
                </a:solidFill>
              </a:rPr>
              <a:t>法把⽤⼾信息发送给服务器。如果使⽤</a:t>
            </a:r>
            <a:r>
              <a:rPr lang="en-US" altLang="zh-CN" sz="2000" dirty="0">
                <a:solidFill>
                  <a:schemeClr val="tx1">
                    <a:lumMod val="65000"/>
                    <a:lumOff val="35000"/>
                  </a:schemeClr>
                </a:solidFill>
              </a:rPr>
              <a:t>POST⽅</a:t>
            </a:r>
            <a:r>
              <a:rPr lang="zh-CN" altLang="en-US" sz="2000" dirty="0">
                <a:solidFill>
                  <a:schemeClr val="tx1">
                    <a:lumMod val="65000"/>
                    <a:lumOff val="35000"/>
                  </a:schemeClr>
                </a:solidFill>
              </a:rPr>
              <a:t>法，那么浏览器还要准备数据给服务器，这⾥准备的数据 是通过请求体来发送。</a:t>
            </a:r>
            <a:endParaRPr lang="en-US" altLang="zh-CN" sz="2000" dirty="0">
              <a:solidFill>
                <a:schemeClr val="tx1">
                  <a:lumMod val="65000"/>
                  <a:lumOff val="35000"/>
                </a:schemeClr>
              </a:solidFill>
            </a:endParaRPr>
          </a:p>
        </p:txBody>
      </p:sp>
    </p:spTree>
    <p:extLst>
      <p:ext uri="{BB962C8B-B14F-4D97-AF65-F5344CB8AC3E}">
        <p14:creationId xmlns:p14="http://schemas.microsoft.com/office/powerpoint/2010/main" val="30500138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3" dur="500"/>
                                        <p:tgtEl>
                                          <p:spTgt spid="2">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6" dur="500"/>
                                        <p:tgtEl>
                                          <p:spTgt spid="2">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randombar(horizontal)">
                                      <p:cBhvr>
                                        <p:cTn id="19" dur="500"/>
                                        <p:tgtEl>
                                          <p:spTgt spid="2">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2" dur="500"/>
                                        <p:tgtEl>
                                          <p:spTgt spid="2">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randombar(horizontal)">
                                      <p:cBhvr>
                                        <p:cTn id="25" dur="500"/>
                                        <p:tgtEl>
                                          <p:spTgt spid="2">
                                            <p:txEl>
                                              <p:pRg st="7" end="7"/>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randombar(horizontal)">
                                      <p:cBhvr>
                                        <p:cTn id="2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4599296" y="639276"/>
            <a:ext cx="75927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HTTP</a:t>
            </a:r>
            <a:r>
              <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请求流程</a:t>
            </a: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55224" y="1271860"/>
            <a:ext cx="10604680" cy="5016758"/>
          </a:xfrm>
          <a:prstGeom prst="rect">
            <a:avLst/>
          </a:prstGeom>
          <a:noFill/>
        </p:spPr>
        <p:txBody>
          <a:bodyPr wrap="square" rtlCol="0">
            <a:spAutoFit/>
          </a:bodyPr>
          <a:lstStyle/>
          <a:p>
            <a:r>
              <a:rPr lang="zh-CN" altLang="en-US" sz="2000" dirty="0">
                <a:solidFill>
                  <a:schemeClr val="tx1">
                    <a:lumMod val="65000"/>
                    <a:lumOff val="35000"/>
                  </a:schemeClr>
                </a:solidFill>
              </a:rPr>
              <a:t>服务器端处理</a:t>
            </a:r>
            <a:r>
              <a:rPr lang="en-US" altLang="zh-CN" sz="2000" dirty="0">
                <a:solidFill>
                  <a:schemeClr val="tx1">
                    <a:lumMod val="65000"/>
                    <a:lumOff val="35000"/>
                  </a:schemeClr>
                </a:solidFill>
              </a:rPr>
              <a:t>HTTP</a:t>
            </a:r>
            <a:r>
              <a:rPr lang="zh-CN" altLang="en-US" sz="2000" dirty="0">
                <a:solidFill>
                  <a:schemeClr val="tx1">
                    <a:lumMod val="65000"/>
                    <a:lumOff val="35000"/>
                  </a:schemeClr>
                </a:solidFill>
              </a:rPr>
              <a:t>请求流程</a:t>
            </a:r>
            <a:endParaRPr lang="en-US" altLang="zh-CN" sz="2000" dirty="0">
              <a:solidFill>
                <a:schemeClr val="tx1">
                  <a:lumMod val="65000"/>
                  <a:lumOff val="35000"/>
                </a:schemeClr>
              </a:solidFill>
            </a:endParaRPr>
          </a:p>
          <a:p>
            <a:endParaRPr lang="en-US" altLang="zh-CN" sz="2000" dirty="0">
              <a:solidFill>
                <a:schemeClr val="tx1">
                  <a:lumMod val="65000"/>
                  <a:lumOff val="35000"/>
                </a:schemeClr>
              </a:solidFill>
            </a:endParaRPr>
          </a:p>
          <a:p>
            <a:pPr marL="457200" indent="-457200">
              <a:buAutoNum type="arabicPeriod"/>
            </a:pPr>
            <a:r>
              <a:rPr lang="zh-CN" altLang="en-US" sz="2000" dirty="0">
                <a:solidFill>
                  <a:schemeClr val="tx1">
                    <a:lumMod val="65000"/>
                    <a:lumOff val="35000"/>
                  </a:schemeClr>
                </a:solidFill>
              </a:rPr>
              <a:t>返回请求</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⾸先服务器会返回响应⾏，包括协议版本和状态码。</a:t>
            </a:r>
            <a:endParaRPr lang="en-US" altLang="zh-CN" sz="2000" dirty="0">
              <a:solidFill>
                <a:schemeClr val="tx1">
                  <a:lumMod val="65000"/>
                  <a:lumOff val="35000"/>
                </a:schemeClr>
              </a:solidFill>
            </a:endParaRPr>
          </a:p>
          <a:p>
            <a:pPr marL="1257300" lvl="2" indent="-342900">
              <a:buFont typeface="Arial" panose="020B0604020202020204" pitchFamily="34" charset="0"/>
              <a:buChar char="•"/>
            </a:pPr>
            <a:r>
              <a:rPr lang="zh-CN" altLang="en-US" sz="2000" dirty="0">
                <a:solidFill>
                  <a:schemeClr val="tx1">
                    <a:lumMod val="65000"/>
                    <a:lumOff val="35000"/>
                  </a:schemeClr>
                </a:solidFill>
              </a:rPr>
              <a:t>最常⽤的状态码是</a:t>
            </a:r>
            <a:r>
              <a:rPr lang="en-US" altLang="zh-CN" sz="2000" dirty="0">
                <a:solidFill>
                  <a:schemeClr val="tx1">
                    <a:lumMod val="65000"/>
                    <a:lumOff val="35000"/>
                  </a:schemeClr>
                </a:solidFill>
              </a:rPr>
              <a:t>200</a:t>
            </a:r>
            <a:r>
              <a:rPr lang="zh-CN" altLang="en-US" sz="2000" dirty="0">
                <a:solidFill>
                  <a:schemeClr val="tx1">
                    <a:lumMod val="65000"/>
                    <a:lumOff val="35000"/>
                  </a:schemeClr>
                </a:solidFill>
              </a:rPr>
              <a:t>，表⽰处理成功；</a:t>
            </a:r>
            <a:endParaRPr lang="en-US" altLang="zh-CN" sz="2000" dirty="0">
              <a:solidFill>
                <a:schemeClr val="tx1">
                  <a:lumMod val="65000"/>
                  <a:lumOff val="35000"/>
                </a:schemeClr>
              </a:solidFill>
            </a:endParaRPr>
          </a:p>
          <a:p>
            <a:pPr marL="1257300" lvl="2" indent="-342900">
              <a:buFont typeface="Arial" panose="020B0604020202020204" pitchFamily="34" charset="0"/>
              <a:buChar char="•"/>
            </a:pPr>
            <a:r>
              <a:rPr lang="zh-CN" altLang="en-US" sz="2000" dirty="0">
                <a:solidFill>
                  <a:schemeClr val="tx1">
                    <a:lumMod val="65000"/>
                    <a:lumOff val="35000"/>
                  </a:schemeClr>
                </a:solidFill>
              </a:rPr>
              <a:t>如果没有找到⻚⾯，则会返回</a:t>
            </a:r>
            <a:r>
              <a:rPr lang="en-US" altLang="zh-CN" sz="2000" dirty="0">
                <a:solidFill>
                  <a:schemeClr val="tx1">
                    <a:lumMod val="65000"/>
                    <a:lumOff val="35000"/>
                  </a:schemeClr>
                </a:solidFill>
              </a:rPr>
              <a:t>404</a:t>
            </a:r>
            <a:r>
              <a:rPr lang="zh-CN" altLang="en-US" sz="2000" dirty="0">
                <a:solidFill>
                  <a:schemeClr val="tx1">
                    <a:lumMod val="65000"/>
                    <a:lumOff val="35000"/>
                  </a:schemeClr>
                </a:solidFill>
              </a:rPr>
              <a:t>。 </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随后，服务器也会随同响应向浏览器发送响应头。响应头包含了服务器⾃⾝的⼀些信息，⽐如服务器⽣成返回数据的时间、返回的数据类型（</a:t>
            </a:r>
            <a:r>
              <a:rPr lang="en-US" altLang="zh-CN" sz="2000" dirty="0">
                <a:solidFill>
                  <a:schemeClr val="tx1">
                    <a:lumMod val="65000"/>
                    <a:lumOff val="35000"/>
                  </a:schemeClr>
                </a:solidFill>
              </a:rPr>
              <a:t>JSON</a:t>
            </a:r>
            <a:r>
              <a:rPr lang="zh-CN" altLang="en-US" sz="2000" dirty="0">
                <a:solidFill>
                  <a:schemeClr val="tx1">
                    <a:lumMod val="65000"/>
                    <a:lumOff val="35000"/>
                  </a:schemeClr>
                </a:solidFill>
              </a:rPr>
              <a:t>、</a:t>
            </a:r>
            <a:r>
              <a:rPr lang="en-US" altLang="zh-CN" sz="2000" dirty="0">
                <a:solidFill>
                  <a:schemeClr val="tx1">
                    <a:lumMod val="65000"/>
                    <a:lumOff val="35000"/>
                  </a:schemeClr>
                </a:solidFill>
              </a:rPr>
              <a:t>HTML</a:t>
            </a:r>
            <a:r>
              <a:rPr lang="zh-CN" altLang="en-US" sz="2000" dirty="0">
                <a:solidFill>
                  <a:schemeClr val="tx1">
                    <a:lumMod val="65000"/>
                    <a:lumOff val="35000"/>
                  </a:schemeClr>
                </a:solidFill>
              </a:rPr>
              <a:t>、流媒体等类 型），以及服务器要在客户端保存的</a:t>
            </a:r>
            <a:r>
              <a:rPr lang="en-US" altLang="zh-CN" sz="2000" dirty="0">
                <a:solidFill>
                  <a:schemeClr val="tx1">
                    <a:lumMod val="65000"/>
                    <a:lumOff val="35000"/>
                  </a:schemeClr>
                </a:solidFill>
              </a:rPr>
              <a:t>Cookie</a:t>
            </a:r>
            <a:r>
              <a:rPr lang="zh-CN" altLang="en-US" sz="2000" dirty="0">
                <a:solidFill>
                  <a:schemeClr val="tx1">
                    <a:lumMod val="65000"/>
                    <a:lumOff val="35000"/>
                  </a:schemeClr>
                </a:solidFill>
              </a:rPr>
              <a:t>等信息。</a:t>
            </a:r>
            <a:endParaRPr lang="en-US" altLang="zh-CN" sz="2000" dirty="0">
              <a:solidFill>
                <a:schemeClr val="tx1">
                  <a:lumMod val="65000"/>
                  <a:lumOff val="35000"/>
                </a:schemeClr>
              </a:solidFill>
            </a:endParaRPr>
          </a:p>
          <a:p>
            <a:pPr marL="457200" indent="-457200">
              <a:buAutoNum type="arabicPeriod"/>
            </a:pPr>
            <a:r>
              <a:rPr lang="zh-CN" altLang="en-US" sz="2000" dirty="0">
                <a:solidFill>
                  <a:schemeClr val="tx1">
                    <a:lumMod val="65000"/>
                    <a:lumOff val="35000"/>
                  </a:schemeClr>
                </a:solidFill>
              </a:rPr>
              <a:t>断开连接</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如果浏览器或者服务器在 其头信息中加⼊了：</a:t>
            </a:r>
            <a:r>
              <a:rPr lang="en-US" altLang="zh-CN" sz="2000" dirty="0" err="1">
                <a:solidFill>
                  <a:schemeClr val="tx1">
                    <a:lumMod val="65000"/>
                    <a:lumOff val="35000"/>
                  </a:schemeClr>
                </a:solidFill>
              </a:rPr>
              <a:t>Connection:Keep-Alive</a:t>
            </a:r>
            <a:r>
              <a:rPr lang="zh-CN" altLang="en-US" sz="2000" dirty="0">
                <a:solidFill>
                  <a:schemeClr val="tx1">
                    <a:lumMod val="65000"/>
                    <a:lumOff val="35000"/>
                  </a:schemeClr>
                </a:solidFill>
              </a:rPr>
              <a:t>，那么</a:t>
            </a:r>
            <a:r>
              <a:rPr lang="en-US" altLang="zh-CN" sz="2000" dirty="0">
                <a:solidFill>
                  <a:schemeClr val="tx1">
                    <a:lumMod val="65000"/>
                    <a:lumOff val="35000"/>
                  </a:schemeClr>
                </a:solidFill>
              </a:rPr>
              <a:t>TCP</a:t>
            </a:r>
            <a:r>
              <a:rPr lang="zh-CN" altLang="en-US" sz="2000" dirty="0">
                <a:solidFill>
                  <a:schemeClr val="tx1">
                    <a:lumMod val="65000"/>
                    <a:lumOff val="35000"/>
                  </a:schemeClr>
                </a:solidFill>
              </a:rPr>
              <a:t>连接在发送后将仍然保持打开状态，这样浏览器就可以继续通过同⼀个</a:t>
            </a:r>
            <a:r>
              <a:rPr lang="en-US" altLang="zh-CN" sz="2000" dirty="0">
                <a:solidFill>
                  <a:schemeClr val="tx1">
                    <a:lumMod val="65000"/>
                    <a:lumOff val="35000"/>
                  </a:schemeClr>
                </a:solidFill>
              </a:rPr>
              <a:t>TCP</a:t>
            </a:r>
            <a:r>
              <a:rPr lang="zh-CN" altLang="en-US" sz="2000" dirty="0">
                <a:solidFill>
                  <a:schemeClr val="tx1">
                    <a:lumMod val="65000"/>
                    <a:lumOff val="35000"/>
                  </a:schemeClr>
                </a:solidFill>
              </a:rPr>
              <a:t>连接发送请求。</a:t>
            </a:r>
            <a:endParaRPr lang="en-US" altLang="zh-CN" sz="2000" dirty="0">
              <a:solidFill>
                <a:schemeClr val="tx1">
                  <a:lumMod val="65000"/>
                  <a:lumOff val="35000"/>
                </a:schemeClr>
              </a:solidFill>
            </a:endParaRPr>
          </a:p>
          <a:p>
            <a:pPr marL="457200" indent="-457200">
              <a:buAutoNum type="arabicPeriod"/>
            </a:pPr>
            <a:r>
              <a:rPr lang="zh-CN" altLang="en-US" sz="2000" dirty="0">
                <a:solidFill>
                  <a:schemeClr val="tx1">
                    <a:lumMod val="65000"/>
                    <a:lumOff val="35000"/>
                  </a:schemeClr>
                </a:solidFill>
              </a:rPr>
              <a:t>重定向</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响应⾏返回的状态码是</a:t>
            </a:r>
            <a:r>
              <a:rPr lang="en-US" altLang="zh-CN" sz="2000" dirty="0">
                <a:solidFill>
                  <a:schemeClr val="tx1">
                    <a:lumMod val="65000"/>
                    <a:lumOff val="35000"/>
                  </a:schemeClr>
                </a:solidFill>
              </a:rPr>
              <a:t>301</a:t>
            </a:r>
            <a:r>
              <a:rPr lang="zh-CN" altLang="en-US" sz="2000" dirty="0">
                <a:solidFill>
                  <a:schemeClr val="tx1">
                    <a:lumMod val="65000"/>
                    <a:lumOff val="35000"/>
                  </a:schemeClr>
                </a:solidFill>
              </a:rPr>
              <a:t>，状态</a:t>
            </a:r>
            <a:r>
              <a:rPr lang="en-US" altLang="zh-CN" sz="2000" dirty="0">
                <a:solidFill>
                  <a:schemeClr val="tx1">
                    <a:lumMod val="65000"/>
                    <a:lumOff val="35000"/>
                  </a:schemeClr>
                </a:solidFill>
              </a:rPr>
              <a:t>301</a:t>
            </a:r>
            <a:r>
              <a:rPr lang="zh-CN" altLang="en-US" sz="2000" dirty="0">
                <a:solidFill>
                  <a:schemeClr val="tx1">
                    <a:lumMod val="65000"/>
                    <a:lumOff val="35000"/>
                  </a:schemeClr>
                </a:solidFill>
              </a:rPr>
              <a:t>就是告诉浏览器，我需要重定向到另外⼀个⽹ 址，⽽需要重定向的⽹址正是包含在响应头的</a:t>
            </a:r>
            <a:r>
              <a:rPr lang="en-US" altLang="zh-CN" sz="2000" dirty="0">
                <a:solidFill>
                  <a:schemeClr val="tx1">
                    <a:lumMod val="65000"/>
                    <a:lumOff val="35000"/>
                  </a:schemeClr>
                </a:solidFill>
              </a:rPr>
              <a:t>Location</a:t>
            </a:r>
            <a:r>
              <a:rPr lang="zh-CN" altLang="en-US" sz="2000" dirty="0">
                <a:solidFill>
                  <a:schemeClr val="tx1">
                    <a:lumMod val="65000"/>
                    <a:lumOff val="35000"/>
                  </a:schemeClr>
                </a:solidFill>
              </a:rPr>
              <a:t>字段中，接下来，浏览器获取</a:t>
            </a:r>
            <a:r>
              <a:rPr lang="en-US" altLang="zh-CN" sz="2000" dirty="0">
                <a:solidFill>
                  <a:schemeClr val="tx1">
                    <a:lumMod val="65000"/>
                    <a:lumOff val="35000"/>
                  </a:schemeClr>
                </a:solidFill>
              </a:rPr>
              <a:t>Location</a:t>
            </a:r>
            <a:r>
              <a:rPr lang="zh-CN" altLang="en-US" sz="2000" dirty="0">
                <a:solidFill>
                  <a:schemeClr val="tx1">
                    <a:lumMod val="65000"/>
                    <a:lumOff val="35000"/>
                  </a:schemeClr>
                </a:solidFill>
              </a:rPr>
              <a:t>字段中的地 址，并使⽤该地址重新导航，这就是⼀个完整重定向的执⾏流程。</a:t>
            </a:r>
            <a:endParaRPr lang="en-US" altLang="zh-CN" sz="2000" dirty="0">
              <a:solidFill>
                <a:schemeClr val="tx1">
                  <a:lumMod val="65000"/>
                  <a:lumOff val="35000"/>
                </a:schemeClr>
              </a:solidFill>
            </a:endParaRPr>
          </a:p>
        </p:txBody>
      </p:sp>
    </p:spTree>
    <p:extLst>
      <p:ext uri="{BB962C8B-B14F-4D97-AF65-F5344CB8AC3E}">
        <p14:creationId xmlns:p14="http://schemas.microsoft.com/office/powerpoint/2010/main" val="24739194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3" dur="500"/>
                                        <p:tgtEl>
                                          <p:spTgt spid="2">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6" dur="500"/>
                                        <p:tgtEl>
                                          <p:spTgt spid="2">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randombar(horizontal)">
                                      <p:cBhvr>
                                        <p:cTn id="19" dur="500"/>
                                        <p:tgtEl>
                                          <p:spTgt spid="2">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2" dur="500"/>
                                        <p:tgtEl>
                                          <p:spTgt spid="2">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randombar(horizontal)">
                                      <p:cBhvr>
                                        <p:cTn id="25" dur="500"/>
                                        <p:tgtEl>
                                          <p:spTgt spid="2">
                                            <p:txEl>
                                              <p:pRg st="7" end="7"/>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randombar(horizontal)">
                                      <p:cBhvr>
                                        <p:cTn id="28" dur="500"/>
                                        <p:tgtEl>
                                          <p:spTgt spid="2">
                                            <p:txEl>
                                              <p:pRg st="8" end="8"/>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randombar(horizontal)">
                                      <p:cBhvr>
                                        <p:cTn id="31" dur="500"/>
                                        <p:tgtEl>
                                          <p:spTgt spid="2">
                                            <p:txEl>
                                              <p:pRg st="9" end="9"/>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2">
                                            <p:txEl>
                                              <p:pRg st="10" end="10"/>
                                            </p:txEl>
                                          </p:spTgt>
                                        </p:tgtEl>
                                        <p:attrNameLst>
                                          <p:attrName>style.visibility</p:attrName>
                                        </p:attrNameLst>
                                      </p:cBhvr>
                                      <p:to>
                                        <p:strVal val="visible"/>
                                      </p:to>
                                    </p:set>
                                    <p:animEffect transition="in" filter="randombar(horizontal)">
                                      <p:cBhvr>
                                        <p:cTn id="34"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4353636" y="639276"/>
            <a:ext cx="78383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HTTP</a:t>
            </a:r>
            <a:r>
              <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请求流程</a:t>
            </a: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518243" y="1228375"/>
            <a:ext cx="11205183" cy="4401205"/>
          </a:xfrm>
          <a:prstGeom prst="rect">
            <a:avLst/>
          </a:prstGeom>
          <a:noFill/>
        </p:spPr>
        <p:txBody>
          <a:bodyPr wrap="square" rtlCol="0">
            <a:spAutoFit/>
          </a:bodyPr>
          <a:lstStyle/>
          <a:p>
            <a:r>
              <a:rPr lang="en-US" altLang="zh-CN" sz="2000" dirty="0">
                <a:solidFill>
                  <a:schemeClr val="tx1">
                    <a:lumMod val="65000"/>
                    <a:lumOff val="35000"/>
                  </a:schemeClr>
                </a:solidFill>
              </a:rPr>
              <a:t>【</a:t>
            </a:r>
            <a:r>
              <a:rPr lang="zh-CN" altLang="en-US" sz="2000" dirty="0">
                <a:solidFill>
                  <a:schemeClr val="tx1">
                    <a:lumMod val="65000"/>
                    <a:lumOff val="35000"/>
                  </a:schemeClr>
                </a:solidFill>
              </a:rPr>
              <a:t>问题解答？</a:t>
            </a:r>
            <a:r>
              <a:rPr lang="en-US" altLang="zh-CN" sz="2000" dirty="0">
                <a:solidFill>
                  <a:schemeClr val="tx1">
                    <a:lumMod val="65000"/>
                    <a:lumOff val="35000"/>
                  </a:schemeClr>
                </a:solidFill>
              </a:rPr>
              <a:t>】</a:t>
            </a:r>
            <a:br>
              <a:rPr lang="en-US" altLang="zh-CN" sz="2000" dirty="0">
                <a:solidFill>
                  <a:schemeClr val="tx1">
                    <a:lumMod val="65000"/>
                    <a:lumOff val="35000"/>
                  </a:schemeClr>
                </a:solidFill>
              </a:rPr>
            </a:br>
            <a:r>
              <a:rPr lang="en-US" altLang="zh-CN" sz="2000" dirty="0">
                <a:solidFill>
                  <a:schemeClr val="tx1">
                    <a:lumMod val="65000"/>
                    <a:lumOff val="35000"/>
                  </a:schemeClr>
                </a:solidFill>
              </a:rPr>
              <a:t>1</a:t>
            </a:r>
            <a:r>
              <a:rPr lang="zh-CN" altLang="en-US" sz="2000" dirty="0">
                <a:solidFill>
                  <a:schemeClr val="tx1">
                    <a:lumMod val="65000"/>
                    <a:lumOff val="35000"/>
                  </a:schemeClr>
                </a:solidFill>
              </a:rPr>
              <a:t>、为什么通常在第⼀次访问⼀个站点时，打开速度很慢，当再次访问这个站点时，速度就很快了？</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如果第⼆次⻚⾯打开很快，主要原因是第⼀次加载⻚⾯过程中，缓存了⼀些耗时的数据。</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endParaRPr lang="en-US" altLang="zh-CN" sz="2000" dirty="0">
              <a:solidFill>
                <a:schemeClr val="tx1">
                  <a:lumMod val="65000"/>
                  <a:lumOff val="35000"/>
                </a:schemeClr>
              </a:solidFill>
            </a:endParaRPr>
          </a:p>
          <a:p>
            <a:r>
              <a:rPr lang="en-US" altLang="zh-CN" sz="2000" dirty="0">
                <a:solidFill>
                  <a:schemeClr val="tx1">
                    <a:lumMod val="65000"/>
                    <a:lumOff val="35000"/>
                  </a:schemeClr>
                </a:solidFill>
              </a:rPr>
              <a:t>2</a:t>
            </a:r>
            <a:r>
              <a:rPr lang="zh-CN" altLang="en-US" sz="2000" dirty="0">
                <a:solidFill>
                  <a:schemeClr val="tx1">
                    <a:lumMod val="65000"/>
                    <a:lumOff val="35000"/>
                  </a:schemeClr>
                </a:solidFill>
              </a:rPr>
              <a:t>、登录状态是如何保持的？</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用户打开登录⻚⾯，在登录框⾥填⼊用户名和密码，点击确定按钮。点击按钮会触发⻚⾯脚本⽣成用户登录信息，然后调⽤</a:t>
            </a:r>
            <a:r>
              <a:rPr lang="en-US" altLang="zh-CN" sz="2000" dirty="0">
                <a:solidFill>
                  <a:schemeClr val="tx1">
                    <a:lumMod val="65000"/>
                    <a:lumOff val="35000"/>
                  </a:schemeClr>
                </a:solidFill>
              </a:rPr>
              <a:t>POST⽅</a:t>
            </a:r>
            <a:r>
              <a:rPr lang="zh-CN" altLang="en-US" sz="2000" dirty="0">
                <a:solidFill>
                  <a:schemeClr val="tx1">
                    <a:lumMod val="65000"/>
                    <a:lumOff val="35000"/>
                  </a:schemeClr>
                </a:solidFill>
              </a:rPr>
              <a:t>法提交用户登录信息给服务器。</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服务器接收到浏览器提交的信息之后，查询后台，验证用户登录信息是否正确，如果正确的话，会⽣成⼀ 段表⽰用户⾝份的字符串，并把该字符串写到响应头的</a:t>
            </a:r>
            <a:r>
              <a:rPr lang="en-US" altLang="zh-CN" sz="2000" dirty="0">
                <a:solidFill>
                  <a:schemeClr val="tx1">
                    <a:lumMod val="65000"/>
                    <a:lumOff val="35000"/>
                  </a:schemeClr>
                </a:solidFill>
              </a:rPr>
              <a:t>Set-Cookie</a:t>
            </a:r>
            <a:r>
              <a:rPr lang="zh-CN" altLang="en-US" sz="2000" dirty="0">
                <a:solidFill>
                  <a:schemeClr val="tx1">
                    <a:lumMod val="65000"/>
                    <a:lumOff val="35000"/>
                  </a:schemeClr>
                </a:solidFill>
              </a:rPr>
              <a:t>字段⾥，然后把响应头发送 给浏览器：</a:t>
            </a:r>
            <a:r>
              <a:rPr lang="en-US" altLang="zh-CN" sz="2000" dirty="0">
                <a:solidFill>
                  <a:schemeClr val="tx1">
                    <a:lumMod val="65000"/>
                    <a:lumOff val="35000"/>
                  </a:schemeClr>
                </a:solidFill>
              </a:rPr>
              <a:t>Set-Cookie: UID=213dsfdf</a:t>
            </a:r>
            <a:r>
              <a:rPr lang="zh-CN" altLang="en-US" sz="2000" dirty="0">
                <a:solidFill>
                  <a:schemeClr val="tx1">
                    <a:lumMod val="65000"/>
                    <a:lumOff val="35000"/>
                  </a:schemeClr>
                </a:solidFill>
              </a:rPr>
              <a:t>。</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服务器在收到</a:t>
            </a:r>
            <a:r>
              <a:rPr lang="en-US" altLang="zh-CN" sz="2000" dirty="0">
                <a:solidFill>
                  <a:schemeClr val="tx1">
                    <a:lumMod val="65000"/>
                    <a:lumOff val="35000"/>
                  </a:schemeClr>
                </a:solidFill>
              </a:rPr>
              <a:t>HTTP</a:t>
            </a:r>
            <a:r>
              <a:rPr lang="zh-CN" altLang="en-US" sz="2000" dirty="0">
                <a:solidFill>
                  <a:schemeClr val="tx1">
                    <a:lumMod val="65000"/>
                    <a:lumOff val="35000"/>
                  </a:schemeClr>
                </a:solidFill>
              </a:rPr>
              <a:t>请求头数据之后，就会查找请求头⾥⾯的“</a:t>
            </a:r>
            <a:r>
              <a:rPr lang="en-US" altLang="zh-CN" sz="2000" dirty="0">
                <a:solidFill>
                  <a:schemeClr val="tx1">
                    <a:lumMod val="65000"/>
                    <a:lumOff val="35000"/>
                  </a:schemeClr>
                </a:solidFill>
              </a:rPr>
              <a:t>Cookie”</a:t>
            </a:r>
            <a:r>
              <a:rPr lang="zh-CN" altLang="en-US" sz="2000" dirty="0">
                <a:solidFill>
                  <a:schemeClr val="tx1">
                    <a:lumMod val="65000"/>
                    <a:lumOff val="35000"/>
                  </a:schemeClr>
                </a:solidFill>
              </a:rPr>
              <a:t>字段信息，当查找到包 含</a:t>
            </a:r>
            <a:r>
              <a:rPr lang="en-US" altLang="zh-CN" sz="2000" dirty="0">
                <a:solidFill>
                  <a:schemeClr val="tx1">
                    <a:lumMod val="65000"/>
                    <a:lumOff val="35000"/>
                  </a:schemeClr>
                </a:solidFill>
              </a:rPr>
              <a:t>UID= 213dsfdf</a:t>
            </a:r>
            <a:r>
              <a:rPr lang="zh-CN" altLang="en-US" sz="2000" dirty="0">
                <a:solidFill>
                  <a:schemeClr val="tx1">
                    <a:lumMod val="65000"/>
                    <a:lumOff val="35000"/>
                  </a:schemeClr>
                </a:solidFill>
              </a:rPr>
              <a:t>的信息时，服务器查询后台，并判断该用户是已登录状态，然后⽣成含有该⽤⼾信息的 ⻚⾯数据，并把⽣成的数据发送给浏览器。 </a:t>
            </a:r>
            <a:endParaRPr lang="en-US" altLang="zh-CN" sz="2000" dirty="0">
              <a:solidFill>
                <a:schemeClr val="tx1">
                  <a:lumMod val="65000"/>
                  <a:lumOff val="35000"/>
                </a:schemeClr>
              </a:solidFill>
            </a:endParaRPr>
          </a:p>
          <a:p>
            <a:pPr marL="800100" lvl="1" indent="-342900">
              <a:buFont typeface="Arial" panose="020B0604020202020204" pitchFamily="34" charset="0"/>
              <a:buChar char="•"/>
            </a:pPr>
            <a:r>
              <a:rPr lang="zh-CN" altLang="en-US" sz="2000" dirty="0">
                <a:solidFill>
                  <a:schemeClr val="tx1">
                    <a:lumMod val="65000"/>
                    <a:lumOff val="35000"/>
                  </a:schemeClr>
                </a:solidFill>
              </a:rPr>
              <a:t>浏览器在接收到该含有当前用户的⻚⾯数据后，就可以正确展⽰用户登录的状态信息了。</a:t>
            </a:r>
            <a:endParaRPr lang="en-US" altLang="zh-CN" sz="2000" dirty="0">
              <a:solidFill>
                <a:schemeClr val="tx1">
                  <a:lumMod val="65000"/>
                  <a:lumOff val="35000"/>
                </a:schemeClr>
              </a:solidFill>
            </a:endParaRPr>
          </a:p>
        </p:txBody>
      </p:sp>
      <p:pic>
        <p:nvPicPr>
          <p:cNvPr id="4" name="图片 3">
            <a:extLst>
              <a:ext uri="{FF2B5EF4-FFF2-40B4-BE49-F238E27FC236}">
                <a16:creationId xmlns:a16="http://schemas.microsoft.com/office/drawing/2014/main" id="{A9632A3E-97E1-4650-B31A-EA051777CFED}"/>
              </a:ext>
            </a:extLst>
          </p:cNvPr>
          <p:cNvPicPr>
            <a:picLocks noChangeAspect="1"/>
          </p:cNvPicPr>
          <p:nvPr/>
        </p:nvPicPr>
        <p:blipFill>
          <a:blip r:embed="rId4"/>
          <a:stretch>
            <a:fillRect/>
          </a:stretch>
        </p:blipFill>
        <p:spPr>
          <a:xfrm>
            <a:off x="2712052" y="995126"/>
            <a:ext cx="5749561" cy="5223598"/>
          </a:xfrm>
          <a:prstGeom prst="rect">
            <a:avLst/>
          </a:prstGeom>
        </p:spPr>
      </p:pic>
    </p:spTree>
    <p:extLst>
      <p:ext uri="{BB962C8B-B14F-4D97-AF65-F5344CB8AC3E}">
        <p14:creationId xmlns:p14="http://schemas.microsoft.com/office/powerpoint/2010/main" val="29681992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0" dur="500"/>
                                        <p:tgtEl>
                                          <p:spTgt spid="2">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3" dur="500"/>
                                        <p:tgtEl>
                                          <p:spTgt spid="2">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6" dur="500"/>
                                        <p:tgtEl>
                                          <p:spTgt spid="2">
                                            <p:txEl>
                                              <p:pRg st="6" end="6"/>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randombar(horizontal)">
                                      <p:cBhvr>
                                        <p:cTn id="29" dur="500"/>
                                        <p:tgtEl>
                                          <p:spTgt spid="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inVertical)">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从输入</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URL</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到页面展示完整流程示意图</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pic>
        <p:nvPicPr>
          <p:cNvPr id="7" name="图片 6">
            <a:extLst>
              <a:ext uri="{FF2B5EF4-FFF2-40B4-BE49-F238E27FC236}">
                <a16:creationId xmlns:a16="http://schemas.microsoft.com/office/drawing/2014/main" id="{EEFE4B06-B87F-4A6B-8BFE-8910D4B37FFD}"/>
              </a:ext>
            </a:extLst>
          </p:cNvPr>
          <p:cNvPicPr>
            <a:picLocks noChangeAspect="1"/>
          </p:cNvPicPr>
          <p:nvPr/>
        </p:nvPicPr>
        <p:blipFill>
          <a:blip r:embed="rId4"/>
          <a:stretch>
            <a:fillRect/>
          </a:stretch>
        </p:blipFill>
        <p:spPr>
          <a:xfrm>
            <a:off x="1204816" y="1810758"/>
            <a:ext cx="10125075" cy="4076700"/>
          </a:xfrm>
          <a:prstGeom prst="rect">
            <a:avLst/>
          </a:prstGeom>
        </p:spPr>
      </p:pic>
    </p:spTree>
    <p:extLst>
      <p:ext uri="{BB962C8B-B14F-4D97-AF65-F5344CB8AC3E}">
        <p14:creationId xmlns:p14="http://schemas.microsoft.com/office/powerpoint/2010/main" val="3844131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4585648" y="639276"/>
            <a:ext cx="760635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HTTP</a:t>
            </a:r>
            <a:r>
              <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rPr>
              <a:t>请求流程</a:t>
            </a: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55224" y="1271860"/>
            <a:ext cx="9526138" cy="830997"/>
          </a:xfrm>
          <a:prstGeom prst="rect">
            <a:avLst/>
          </a:prstGeom>
          <a:noFill/>
        </p:spPr>
        <p:txBody>
          <a:bodyPr wrap="square" rtlCol="0">
            <a:spAutoFit/>
          </a:bodyPr>
          <a:lstStyle/>
          <a:p>
            <a:r>
              <a:rPr lang="en-US" altLang="zh-CN" sz="2400" dirty="0">
                <a:solidFill>
                  <a:schemeClr val="tx1">
                    <a:lumMod val="65000"/>
                    <a:lumOff val="35000"/>
                  </a:schemeClr>
                </a:solidFill>
              </a:rPr>
              <a:t>【HTTP</a:t>
            </a:r>
            <a:r>
              <a:rPr lang="zh-CN" altLang="en-US" sz="2400" dirty="0">
                <a:solidFill>
                  <a:schemeClr val="tx1">
                    <a:lumMod val="65000"/>
                    <a:lumOff val="35000"/>
                  </a:schemeClr>
                </a:solidFill>
              </a:rPr>
              <a:t>请求流程完</a:t>
            </a:r>
            <a:r>
              <a:rPr lang="en-US" altLang="zh-CN" sz="2400" dirty="0">
                <a:solidFill>
                  <a:schemeClr val="tx1">
                    <a:lumMod val="65000"/>
                    <a:lumOff val="35000"/>
                  </a:schemeClr>
                </a:solidFill>
              </a:rPr>
              <a:t>】</a:t>
            </a:r>
          </a:p>
          <a:p>
            <a:endParaRPr lang="en-US" altLang="zh-CN" sz="2400" dirty="0">
              <a:solidFill>
                <a:schemeClr val="tx1">
                  <a:lumMod val="65000"/>
                  <a:lumOff val="35000"/>
                </a:schemeClr>
              </a:solidFill>
            </a:endParaRPr>
          </a:p>
        </p:txBody>
      </p:sp>
      <p:pic>
        <p:nvPicPr>
          <p:cNvPr id="9" name="图片 8">
            <a:extLst>
              <a:ext uri="{FF2B5EF4-FFF2-40B4-BE49-F238E27FC236}">
                <a16:creationId xmlns:a16="http://schemas.microsoft.com/office/drawing/2014/main" id="{E57FF09A-AF92-46DD-BA10-59DF42EC1ED5}"/>
              </a:ext>
            </a:extLst>
          </p:cNvPr>
          <p:cNvPicPr>
            <a:picLocks noChangeAspect="1"/>
          </p:cNvPicPr>
          <p:nvPr/>
        </p:nvPicPr>
        <p:blipFill>
          <a:blip r:embed="rId4"/>
          <a:stretch>
            <a:fillRect/>
          </a:stretch>
        </p:blipFill>
        <p:spPr>
          <a:xfrm>
            <a:off x="1410638" y="1772293"/>
            <a:ext cx="8220075" cy="3600450"/>
          </a:xfrm>
          <a:prstGeom prst="rect">
            <a:avLst/>
          </a:prstGeom>
        </p:spPr>
      </p:pic>
      <p:sp>
        <p:nvSpPr>
          <p:cNvPr id="10" name="箭头: 下 9">
            <a:hlinkClick r:id="rId5" action="ppaction://hlinksldjump"/>
            <a:extLst>
              <a:ext uri="{FF2B5EF4-FFF2-40B4-BE49-F238E27FC236}">
                <a16:creationId xmlns:a16="http://schemas.microsoft.com/office/drawing/2014/main" id="{CA5DB481-427F-4F4E-8A49-18BAED7DCE19}"/>
              </a:ext>
            </a:extLst>
          </p:cNvPr>
          <p:cNvSpPr/>
          <p:nvPr/>
        </p:nvSpPr>
        <p:spPr>
          <a:xfrm rot="5400000">
            <a:off x="10171356" y="4793794"/>
            <a:ext cx="484632" cy="237556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zh-CN" altLang="en-US" dirty="0"/>
              <a:t>返回导航流程</a:t>
            </a:r>
          </a:p>
        </p:txBody>
      </p:sp>
    </p:spTree>
    <p:extLst>
      <p:ext uri="{BB962C8B-B14F-4D97-AF65-F5344CB8AC3E}">
        <p14:creationId xmlns:p14="http://schemas.microsoft.com/office/powerpoint/2010/main" val="2662061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829402" y="3059049"/>
            <a:ext cx="6533196" cy="1198880"/>
          </a:xfrm>
          <a:prstGeom prst="rect">
            <a:avLst/>
          </a:prstGeom>
        </p:spPr>
        <p:txBody>
          <a:bodyPr wrap="square">
            <a:spAutoFit/>
            <a:scene3d>
              <a:camera prst="orthographicFront"/>
              <a:lightRig rig="threePt" dir="t"/>
            </a:scene3d>
          </a:bodyPr>
          <a:lstStyle/>
          <a:p>
            <a:pPr lvl="0" algn="ctr">
              <a:lnSpc>
                <a:spcPct val="120000"/>
              </a:lnSpc>
            </a:pPr>
            <a:r>
              <a:rPr lang="zh-CN" altLang="en-US" sz="6000" dirty="0">
                <a:gradFill>
                  <a:gsLst>
                    <a:gs pos="0">
                      <a:srgbClr val="FF5130"/>
                    </a:gs>
                    <a:gs pos="100000">
                      <a:srgbClr val="DE2575"/>
                    </a:gs>
                  </a:gsLst>
                  <a:lin ang="2700000" scaled="1"/>
                </a:gradFill>
                <a:latin typeface="时尚中黑简体" panose="01010104010101010101" pitchFamily="2" charset="-122"/>
                <a:ea typeface="思源黑体 CN Bold" panose="020B0800000000000000" charset="-122"/>
              </a:rPr>
              <a:t>感谢您的观看</a:t>
            </a:r>
          </a:p>
        </p:txBody>
      </p:sp>
      <p:sp>
        <p:nvSpPr>
          <p:cNvPr id="12" name="文本框 11"/>
          <p:cNvSpPr txBox="1"/>
          <p:nvPr/>
        </p:nvSpPr>
        <p:spPr>
          <a:xfrm>
            <a:off x="2082800" y="4405376"/>
            <a:ext cx="8264525" cy="46037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600" noProof="0" dirty="0">
                <a:ln>
                  <a:noFill/>
                </a:ln>
                <a:solidFill>
                  <a:prstClr val="white">
                    <a:lumMod val="50000"/>
                  </a:prstClr>
                </a:solidFill>
                <a:effectLst/>
                <a:uLnTx/>
                <a:uFillTx/>
                <a:latin typeface="微软雅黑" panose="020B0503020204020204" pitchFamily="34" charset="-122"/>
                <a:ea typeface="思源黑体 CN Bold" panose="020B0800000000000000" charset="-122"/>
                <a:sym typeface="+mn-ea"/>
              </a:rPr>
              <a:t>Thank you for watching</a:t>
            </a:r>
          </a:p>
        </p:txBody>
      </p:sp>
      <p:cxnSp>
        <p:nvCxnSpPr>
          <p:cNvPr id="15" name="直接连接符 14"/>
          <p:cNvCxnSpPr/>
          <p:nvPr/>
        </p:nvCxnSpPr>
        <p:spPr>
          <a:xfrm>
            <a:off x="0" y="6461648"/>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775450" y="6422278"/>
            <a:ext cx="5482590" cy="368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8580" y="409707"/>
            <a:ext cx="5325963" cy="2463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ppt_x</p:attrName>
                                        </p:attrNameLst>
                                      </p:cBhvr>
                                      <p:tavLst>
                                        <p:tav tm="0">
                                          <p:val>
                                            <p:strVal val="#ppt_x-#ppt_w/2"/>
                                          </p:val>
                                        </p:tav>
                                        <p:tav tm="100000">
                                          <p:val>
                                            <p:strVal val="#ppt_x"/>
                                          </p:val>
                                        </p:tav>
                                      </p:tavLst>
                                    </p:anim>
                                    <p:anim calcmode="lin" valueType="num">
                                      <p:cBhvr>
                                        <p:cTn id="8" dur="750" fill="hold"/>
                                        <p:tgtEl>
                                          <p:spTgt spid="11"/>
                                        </p:tgtEl>
                                        <p:attrNameLst>
                                          <p:attrName>ppt_y</p:attrName>
                                        </p:attrNameLst>
                                      </p:cBhvr>
                                      <p:tavLst>
                                        <p:tav tm="0">
                                          <p:val>
                                            <p:strVal val="#ppt_y"/>
                                          </p:val>
                                        </p:tav>
                                        <p:tav tm="100000">
                                          <p:val>
                                            <p:strVal val="#ppt_y"/>
                                          </p:val>
                                        </p:tav>
                                      </p:tavLst>
                                    </p:anim>
                                    <p:anim calcmode="lin" valueType="num">
                                      <p:cBhvr>
                                        <p:cTn id="9" dur="750" fill="hold"/>
                                        <p:tgtEl>
                                          <p:spTgt spid="11"/>
                                        </p:tgtEl>
                                        <p:attrNameLst>
                                          <p:attrName>ppt_w</p:attrName>
                                        </p:attrNameLst>
                                      </p:cBhvr>
                                      <p:tavLst>
                                        <p:tav tm="0">
                                          <p:val>
                                            <p:fltVal val="0"/>
                                          </p:val>
                                        </p:tav>
                                        <p:tav tm="100000">
                                          <p:val>
                                            <p:strVal val="#ppt_w"/>
                                          </p:val>
                                        </p:tav>
                                      </p:tavLst>
                                    </p:anim>
                                    <p:anim calcmode="lin" valueType="num">
                                      <p:cBhvr>
                                        <p:cTn id="10" dur="750" fill="hold"/>
                                        <p:tgtEl>
                                          <p:spTgt spid="11"/>
                                        </p:tgtEl>
                                        <p:attrNameLst>
                                          <p:attrName>ppt_h</p:attrName>
                                        </p:attrNameLst>
                                      </p:cBhvr>
                                      <p:tavLst>
                                        <p:tav tm="0">
                                          <p:val>
                                            <p:strVal val="#ppt_h"/>
                                          </p:val>
                                        </p:tav>
                                        <p:tav tm="100000">
                                          <p:val>
                                            <p:strVal val="#ppt_h"/>
                                          </p:val>
                                        </p:tav>
                                      </p:tavLst>
                                    </p:anim>
                                  </p:childTnLst>
                                </p:cTn>
                              </p:par>
                            </p:childTnLst>
                          </p:cTn>
                        </p:par>
                        <p:par>
                          <p:cTn id="11" fill="hold">
                            <p:stCondLst>
                              <p:cond delay="1125"/>
                            </p:stCondLst>
                            <p:childTnLst>
                              <p:par>
                                <p:cTn id="12" presetID="42"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1</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、用户输入</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351128" y="1883391"/>
            <a:ext cx="9526138" cy="3754874"/>
          </a:xfrm>
          <a:prstGeom prst="rect">
            <a:avLst/>
          </a:prstGeom>
          <a:noFill/>
        </p:spPr>
        <p:txBody>
          <a:bodyPr wrap="square" rtlCol="0">
            <a:spAutoFit/>
          </a:bodyPr>
          <a:lstStyle/>
          <a:p>
            <a:r>
              <a:rPr lang="zh-CN" altLang="en-US" sz="2000" dirty="0">
                <a:solidFill>
                  <a:schemeClr val="tx1">
                    <a:lumMod val="65000"/>
                    <a:lumOff val="35000"/>
                  </a:schemeClr>
                </a:solidFill>
              </a:rPr>
              <a:t>当用户在地址栏中输⼊⼀个查询关键字时，地址栏会判断输⼊的关键字是搜索内容，还是请求的</a:t>
            </a:r>
            <a:r>
              <a:rPr lang="en-US" altLang="zh-CN" sz="2000" dirty="0">
                <a:solidFill>
                  <a:schemeClr val="tx1">
                    <a:lumMod val="65000"/>
                    <a:lumOff val="35000"/>
                  </a:schemeClr>
                </a:solidFill>
              </a:rPr>
              <a:t>URL</a:t>
            </a:r>
            <a:r>
              <a:rPr lang="zh-CN" altLang="en-US" sz="2000" dirty="0">
                <a:solidFill>
                  <a:schemeClr val="tx1">
                    <a:lumMod val="65000"/>
                    <a:lumOff val="35000"/>
                  </a:schemeClr>
                </a:solidFill>
              </a:rPr>
              <a:t>。</a:t>
            </a:r>
            <a:endParaRPr lang="en-US" altLang="zh-CN" sz="2000" dirty="0">
              <a:solidFill>
                <a:schemeClr val="tx1">
                  <a:lumMod val="65000"/>
                  <a:lumOff val="35000"/>
                </a:schemeClr>
              </a:solidFill>
            </a:endParaRPr>
          </a:p>
          <a:p>
            <a:endParaRPr lang="en-US" altLang="zh-CN" sz="2000" dirty="0">
              <a:solidFill>
                <a:schemeClr val="tx1">
                  <a:lumMod val="65000"/>
                  <a:lumOff val="35000"/>
                </a:schemeClr>
              </a:solidFill>
            </a:endParaRPr>
          </a:p>
          <a:p>
            <a:pPr marL="285750" indent="-285750">
              <a:buFont typeface="Arial" panose="020B0604020202020204" pitchFamily="34" charset="0"/>
              <a:buChar char="•"/>
            </a:pPr>
            <a:r>
              <a:rPr lang="zh-CN" altLang="en-US" sz="2000" dirty="0">
                <a:solidFill>
                  <a:schemeClr val="tx1">
                    <a:lumMod val="65000"/>
                    <a:lumOff val="35000"/>
                  </a:schemeClr>
                </a:solidFill>
              </a:rPr>
              <a:t>如果是搜索内容，地址栏会使⽤浏览器默认的搜索引擎，来合成新的带搜索关键字的</a:t>
            </a:r>
            <a:r>
              <a:rPr lang="en-US" altLang="zh-CN" sz="2000" dirty="0">
                <a:solidFill>
                  <a:schemeClr val="tx1">
                    <a:lumMod val="65000"/>
                    <a:lumOff val="35000"/>
                  </a:schemeClr>
                </a:solidFill>
              </a:rPr>
              <a:t>URL</a:t>
            </a:r>
            <a:r>
              <a:rPr lang="zh-CN" altLang="en-US" sz="2000" dirty="0">
                <a:solidFill>
                  <a:schemeClr val="tx1">
                    <a:lumMod val="65000"/>
                    <a:lumOff val="35000"/>
                  </a:schemeClr>
                </a:solidFill>
              </a:rPr>
              <a:t>。</a:t>
            </a:r>
            <a:endParaRPr lang="en-US" altLang="zh-CN" sz="2000" dirty="0">
              <a:solidFill>
                <a:schemeClr val="tx1">
                  <a:lumMod val="65000"/>
                  <a:lumOff val="35000"/>
                </a:schemeClr>
              </a:solidFill>
            </a:endParaRPr>
          </a:p>
          <a:p>
            <a:pPr marL="285750" indent="-285750">
              <a:buFont typeface="Arial" panose="020B0604020202020204" pitchFamily="34" charset="0"/>
              <a:buChar char="•"/>
            </a:pPr>
            <a:r>
              <a:rPr lang="zh-CN" altLang="en-US" sz="2000" dirty="0">
                <a:solidFill>
                  <a:schemeClr val="tx1">
                    <a:lumMod val="65000"/>
                    <a:lumOff val="35000"/>
                  </a:schemeClr>
                </a:solidFill>
              </a:rPr>
              <a:t>如果判断输⼊内容符合</a:t>
            </a:r>
            <a:r>
              <a:rPr lang="en-US" altLang="zh-CN" sz="2000" dirty="0">
                <a:solidFill>
                  <a:schemeClr val="tx1">
                    <a:lumMod val="65000"/>
                    <a:lumOff val="35000"/>
                  </a:schemeClr>
                </a:solidFill>
              </a:rPr>
              <a:t>URL</a:t>
            </a:r>
            <a:r>
              <a:rPr lang="zh-CN" altLang="en-US" sz="2000" dirty="0">
                <a:solidFill>
                  <a:schemeClr val="tx1">
                    <a:lumMod val="65000"/>
                    <a:lumOff val="35000"/>
                  </a:schemeClr>
                </a:solidFill>
              </a:rPr>
              <a:t>规则，⽐如输⼊的是 </a:t>
            </a:r>
            <a:r>
              <a:rPr lang="en-US" altLang="zh-CN" sz="2000" dirty="0">
                <a:solidFill>
                  <a:schemeClr val="tx1">
                    <a:lumMod val="65000"/>
                    <a:lumOff val="35000"/>
                  </a:schemeClr>
                </a:solidFill>
              </a:rPr>
              <a:t>vuejs.org</a:t>
            </a:r>
            <a:r>
              <a:rPr lang="zh-CN" altLang="en-US" sz="2000" dirty="0">
                <a:solidFill>
                  <a:schemeClr val="tx1">
                    <a:lumMod val="65000"/>
                    <a:lumOff val="35000"/>
                  </a:schemeClr>
                </a:solidFill>
              </a:rPr>
              <a:t>，那么地址栏会根据规则，把这段内容加上协议，合成为完整的</a:t>
            </a:r>
            <a:r>
              <a:rPr lang="en-US" altLang="zh-CN" sz="2000" dirty="0">
                <a:solidFill>
                  <a:schemeClr val="tx1">
                    <a:lumMod val="65000"/>
                    <a:lumOff val="35000"/>
                  </a:schemeClr>
                </a:solidFill>
              </a:rPr>
              <a:t>URL</a:t>
            </a:r>
            <a:r>
              <a:rPr lang="zh-CN" altLang="en-US" sz="2000" dirty="0">
                <a:solidFill>
                  <a:schemeClr val="tx1">
                    <a:lumMod val="65000"/>
                    <a:lumOff val="35000"/>
                  </a:schemeClr>
                </a:solidFill>
              </a:rPr>
              <a:t>，如 </a:t>
            </a:r>
            <a:r>
              <a:rPr lang="en-US" altLang="zh-CN" sz="2000" dirty="0">
                <a:solidFill>
                  <a:schemeClr val="tx1">
                    <a:lumMod val="65000"/>
                    <a:lumOff val="35000"/>
                  </a:schemeClr>
                </a:solidFill>
                <a:hlinkClick r:id="rId4">
                  <a:extLst>
                    <a:ext uri="{A12FA001-AC4F-418D-AE19-62706E023703}">
                      <ahyp:hlinkClr xmlns:ahyp="http://schemas.microsoft.com/office/drawing/2018/hyperlinkcolor" val="tx"/>
                    </a:ext>
                  </a:extLst>
                </a:hlinkClick>
              </a:rPr>
              <a:t>https://vuejs.org/</a:t>
            </a:r>
            <a:r>
              <a:rPr lang="zh-CN" altLang="en-US" sz="2000" dirty="0">
                <a:solidFill>
                  <a:schemeClr val="tx1">
                    <a:lumMod val="65000"/>
                    <a:lumOff val="35000"/>
                  </a:schemeClr>
                </a:solidFill>
              </a:rPr>
              <a:t>。</a:t>
            </a:r>
            <a:endParaRPr lang="en-US" altLang="zh-CN" sz="2000" dirty="0">
              <a:solidFill>
                <a:schemeClr val="tx1">
                  <a:lumMod val="65000"/>
                  <a:lumOff val="35000"/>
                </a:schemeClr>
              </a:solidFill>
            </a:endParaRPr>
          </a:p>
          <a:p>
            <a:r>
              <a:rPr lang="zh-CN" altLang="en-US" sz="2000" dirty="0">
                <a:solidFill>
                  <a:schemeClr val="tx1">
                    <a:lumMod val="65000"/>
                    <a:lumOff val="35000"/>
                  </a:schemeClr>
                </a:solidFill>
              </a:rPr>
              <a:t> </a:t>
            </a:r>
            <a:endParaRPr lang="en-US" altLang="zh-CN" sz="2000" dirty="0">
              <a:solidFill>
                <a:schemeClr val="tx1">
                  <a:lumMod val="65000"/>
                  <a:lumOff val="35000"/>
                </a:schemeClr>
              </a:solidFill>
            </a:endParaRPr>
          </a:p>
          <a:p>
            <a:r>
              <a:rPr lang="zh-CN" altLang="en-US" sz="2000" dirty="0">
                <a:solidFill>
                  <a:schemeClr val="tx1">
                    <a:lumMod val="65000"/>
                    <a:lumOff val="35000"/>
                  </a:schemeClr>
                </a:solidFill>
              </a:rPr>
              <a:t>当用户输⼊关键字并键⼊回⻋之后，浏览器刚开始加载⼀个地址，标签⻚上的图标便进⼊了加载状态。但此时图中⻚⾯ 显⽰的依然是之前打开的⻚⾯内容，并没⽴即替换为 </a:t>
            </a:r>
            <a:r>
              <a:rPr lang="en-US" altLang="zh-CN" sz="2000" dirty="0" err="1">
                <a:solidFill>
                  <a:schemeClr val="tx1">
                    <a:lumMod val="65000"/>
                    <a:lumOff val="35000"/>
                  </a:schemeClr>
                </a:solidFill>
              </a:rPr>
              <a:t>vue</a:t>
            </a:r>
            <a:r>
              <a:rPr lang="en-US" altLang="zh-CN" sz="2000" dirty="0">
                <a:solidFill>
                  <a:schemeClr val="tx1">
                    <a:lumMod val="65000"/>
                    <a:lumOff val="35000"/>
                  </a:schemeClr>
                </a:solidFill>
              </a:rPr>
              <a:t> </a:t>
            </a:r>
            <a:r>
              <a:rPr lang="zh-CN" altLang="en-US" sz="2000" dirty="0">
                <a:solidFill>
                  <a:schemeClr val="tx1">
                    <a:lumMod val="65000"/>
                    <a:lumOff val="35000"/>
                  </a:schemeClr>
                </a:solidFill>
              </a:rPr>
              <a:t>的⻚⾯。因为需要等待提交⽂档阶段，⻚⾯内容才会被替换。</a:t>
            </a:r>
            <a:endParaRPr lang="en-US" altLang="zh-CN" sz="2000" dirty="0">
              <a:solidFill>
                <a:schemeClr val="tx1">
                  <a:lumMod val="65000"/>
                  <a:lumOff val="35000"/>
                </a:schemeClr>
              </a:solidFill>
            </a:endParaRPr>
          </a:p>
          <a:p>
            <a:endParaRPr lang="zh-CN" altLang="en-US" dirty="0"/>
          </a:p>
        </p:txBody>
      </p:sp>
    </p:spTree>
    <p:extLst>
      <p:ext uri="{BB962C8B-B14F-4D97-AF65-F5344CB8AC3E}">
        <p14:creationId xmlns:p14="http://schemas.microsoft.com/office/powerpoint/2010/main" val="2121747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6" dur="500"/>
                                        <p:tgtEl>
                                          <p:spTgt spid="2">
                                            <p:txEl>
                                              <p:pRg st="2" end="2"/>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9" dur="500"/>
                                        <p:tgtEl>
                                          <p:spTgt spid="2">
                                            <p:txEl>
                                              <p:pRg st="3" end="3"/>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2" dur="500"/>
                                        <p:tgtEl>
                                          <p:spTgt spid="2">
                                            <p:txEl>
                                              <p:pRg st="4" end="4"/>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057611"/>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2</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URL</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请求过程</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55224" y="1503392"/>
            <a:ext cx="9526138" cy="4893647"/>
          </a:xfrm>
          <a:prstGeom prst="rect">
            <a:avLst/>
          </a:prstGeom>
          <a:noFill/>
        </p:spPr>
        <p:txBody>
          <a:bodyPr wrap="square" rtlCol="0">
            <a:spAutoFit/>
          </a:bodyPr>
          <a:lstStyle/>
          <a:p>
            <a:r>
              <a:rPr lang="zh-CN" altLang="en-US" sz="2400" dirty="0">
                <a:solidFill>
                  <a:schemeClr val="tx1">
                    <a:lumMod val="65000"/>
                    <a:lumOff val="35000"/>
                  </a:schemeClr>
                </a:solidFill>
              </a:rPr>
              <a:t>⾸先，⽹络进程会查找本地缓存是否缓存了该资源。如果有缓存资源，那么直接返回资源给浏览器进程；如 果在缓存中没有查找到资源，那么直接进⼊⽹络请求流程。这请求前的第⼀步是要进⾏</a:t>
            </a:r>
            <a:r>
              <a:rPr lang="en-US" altLang="zh-CN" sz="2400" dirty="0">
                <a:solidFill>
                  <a:schemeClr val="tx1">
                    <a:lumMod val="65000"/>
                    <a:lumOff val="35000"/>
                  </a:schemeClr>
                </a:solidFill>
              </a:rPr>
              <a:t>DNS</a:t>
            </a:r>
            <a:r>
              <a:rPr lang="zh-CN" altLang="en-US" sz="2400" dirty="0">
                <a:solidFill>
                  <a:schemeClr val="tx1">
                    <a:lumMod val="65000"/>
                    <a:lumOff val="35000"/>
                  </a:schemeClr>
                </a:solidFill>
              </a:rPr>
              <a:t>解析，以获取请 求域名的服务器</a:t>
            </a:r>
            <a:r>
              <a:rPr lang="en-US" altLang="zh-CN" sz="2400" dirty="0">
                <a:solidFill>
                  <a:schemeClr val="tx1">
                    <a:lumMod val="65000"/>
                    <a:lumOff val="35000"/>
                  </a:schemeClr>
                </a:solidFill>
              </a:rPr>
              <a:t>IP</a:t>
            </a:r>
            <a:r>
              <a:rPr lang="zh-CN" altLang="en-US" sz="2400" dirty="0">
                <a:solidFill>
                  <a:schemeClr val="tx1">
                    <a:lumMod val="65000"/>
                    <a:lumOff val="35000"/>
                  </a:schemeClr>
                </a:solidFill>
              </a:rPr>
              <a:t>地址。如果请求协议是</a:t>
            </a:r>
            <a:r>
              <a:rPr lang="en-US" altLang="zh-CN" sz="2400" dirty="0">
                <a:solidFill>
                  <a:schemeClr val="tx1">
                    <a:lumMod val="65000"/>
                    <a:lumOff val="35000"/>
                  </a:schemeClr>
                </a:solidFill>
              </a:rPr>
              <a:t>HTTPS</a:t>
            </a:r>
            <a:r>
              <a:rPr lang="zh-CN" altLang="en-US" sz="2400" dirty="0">
                <a:solidFill>
                  <a:schemeClr val="tx1">
                    <a:lumMod val="65000"/>
                    <a:lumOff val="35000"/>
                  </a:schemeClr>
                </a:solidFill>
              </a:rPr>
              <a:t>，那么还需要建⽴</a:t>
            </a:r>
            <a:r>
              <a:rPr lang="en-US" altLang="zh-CN" sz="2400" dirty="0">
                <a:solidFill>
                  <a:schemeClr val="tx1">
                    <a:lumMod val="65000"/>
                    <a:lumOff val="35000"/>
                  </a:schemeClr>
                </a:solidFill>
              </a:rPr>
              <a:t>TLS</a:t>
            </a:r>
            <a:r>
              <a:rPr lang="zh-CN" altLang="en-US" sz="2400" dirty="0">
                <a:solidFill>
                  <a:schemeClr val="tx1">
                    <a:lumMod val="65000"/>
                    <a:lumOff val="35000"/>
                  </a:schemeClr>
                </a:solidFill>
              </a:rPr>
              <a:t>连接。</a:t>
            </a:r>
            <a:endParaRPr lang="en-US" altLang="zh-CN" sz="2400" dirty="0">
              <a:solidFill>
                <a:schemeClr val="tx1">
                  <a:lumMod val="65000"/>
                  <a:lumOff val="35000"/>
                </a:schemeClr>
              </a:solidFill>
            </a:endParaRPr>
          </a:p>
          <a:p>
            <a:endParaRPr lang="en-US" altLang="zh-CN" sz="2400" dirty="0">
              <a:solidFill>
                <a:schemeClr val="tx1">
                  <a:lumMod val="65000"/>
                  <a:lumOff val="35000"/>
                </a:schemeClr>
              </a:solidFill>
            </a:endParaRPr>
          </a:p>
          <a:p>
            <a:r>
              <a:rPr lang="zh-CN" altLang="en-US" sz="2400" dirty="0">
                <a:solidFill>
                  <a:schemeClr val="tx1">
                    <a:lumMod val="65000"/>
                    <a:lumOff val="35000"/>
                  </a:schemeClr>
                </a:solidFill>
              </a:rPr>
              <a:t>接下来就是利⽤</a:t>
            </a:r>
            <a:r>
              <a:rPr lang="en-US" altLang="zh-CN" sz="2400" dirty="0">
                <a:solidFill>
                  <a:schemeClr val="tx1">
                    <a:lumMod val="65000"/>
                    <a:lumOff val="35000"/>
                  </a:schemeClr>
                </a:solidFill>
              </a:rPr>
              <a:t>IP</a:t>
            </a:r>
            <a:r>
              <a:rPr lang="zh-CN" altLang="en-US" sz="2400" dirty="0">
                <a:solidFill>
                  <a:schemeClr val="tx1">
                    <a:lumMod val="65000"/>
                    <a:lumOff val="35000"/>
                  </a:schemeClr>
                </a:solidFill>
              </a:rPr>
              <a:t>地址和服务器建⽴</a:t>
            </a:r>
            <a:r>
              <a:rPr lang="en-US" altLang="zh-CN" sz="2400" dirty="0">
                <a:solidFill>
                  <a:schemeClr val="tx1">
                    <a:lumMod val="65000"/>
                    <a:lumOff val="35000"/>
                  </a:schemeClr>
                </a:solidFill>
              </a:rPr>
              <a:t>TCP</a:t>
            </a:r>
            <a:r>
              <a:rPr lang="zh-CN" altLang="en-US" sz="2400" dirty="0">
                <a:solidFill>
                  <a:schemeClr val="tx1">
                    <a:lumMod val="65000"/>
                    <a:lumOff val="35000"/>
                  </a:schemeClr>
                </a:solidFill>
              </a:rPr>
              <a:t>连接。连接建⽴之后，浏览器端会构建请求⾏、请求头等信息，并把和该域名相关的</a:t>
            </a:r>
            <a:r>
              <a:rPr lang="en-US" altLang="zh-CN" sz="2400" dirty="0">
                <a:solidFill>
                  <a:schemeClr val="tx1">
                    <a:lumMod val="65000"/>
                    <a:lumOff val="35000"/>
                  </a:schemeClr>
                </a:solidFill>
              </a:rPr>
              <a:t>Cookie</a:t>
            </a:r>
            <a:r>
              <a:rPr lang="zh-CN" altLang="en-US" sz="2400" dirty="0">
                <a:solidFill>
                  <a:schemeClr val="tx1">
                    <a:lumMod val="65000"/>
                    <a:lumOff val="35000"/>
                  </a:schemeClr>
                </a:solidFill>
              </a:rPr>
              <a:t>等数据附加到请求头中，然后向服务器发送构建的请求信息。</a:t>
            </a:r>
            <a:endParaRPr lang="en-US" altLang="zh-CN" sz="2400" dirty="0">
              <a:solidFill>
                <a:schemeClr val="tx1">
                  <a:lumMod val="65000"/>
                  <a:lumOff val="35000"/>
                </a:schemeClr>
              </a:solidFill>
            </a:endParaRPr>
          </a:p>
          <a:p>
            <a:endParaRPr lang="en-US" altLang="zh-CN" sz="2400" dirty="0">
              <a:solidFill>
                <a:schemeClr val="tx1">
                  <a:lumMod val="65000"/>
                  <a:lumOff val="35000"/>
                </a:schemeClr>
              </a:solidFill>
            </a:endParaRPr>
          </a:p>
          <a:p>
            <a:r>
              <a:rPr lang="zh-CN" altLang="en-US" sz="2400" dirty="0">
                <a:solidFill>
                  <a:schemeClr val="tx1">
                    <a:lumMod val="65000"/>
                    <a:lumOff val="35000"/>
                  </a:schemeClr>
                </a:solidFill>
              </a:rPr>
              <a:t>服务器接收到请求信息后，会根据请求信息⽣成响应数据（包括响应⾏、响应头和响应体等信息），并发给⽹络进程。等⽹络进程接收了响应⾏和响应头之后，就开始解析响应头的内容了</a:t>
            </a:r>
            <a:r>
              <a:rPr lang="zh-CN" altLang="en-US" sz="2400" dirty="0"/>
              <a:t>。</a:t>
            </a:r>
            <a:r>
              <a:rPr lang="zh-CN" altLang="en-US" sz="2400" dirty="0">
                <a:solidFill>
                  <a:schemeClr val="tx1">
                    <a:lumMod val="65000"/>
                    <a:lumOff val="35000"/>
                  </a:schemeClr>
                </a:solidFill>
              </a:rPr>
              <a:t> </a:t>
            </a:r>
          </a:p>
        </p:txBody>
      </p:sp>
      <p:sp>
        <p:nvSpPr>
          <p:cNvPr id="3" name="箭头: 右 2">
            <a:hlinkClick r:id="rId4" action="ppaction://hlinksldjump"/>
            <a:extLst>
              <a:ext uri="{FF2B5EF4-FFF2-40B4-BE49-F238E27FC236}">
                <a16:creationId xmlns:a16="http://schemas.microsoft.com/office/drawing/2014/main" id="{C0C20437-5A7F-40EC-8460-1F57207F5984}"/>
              </a:ext>
            </a:extLst>
          </p:cNvPr>
          <p:cNvSpPr/>
          <p:nvPr/>
        </p:nvSpPr>
        <p:spPr>
          <a:xfrm>
            <a:off x="10342599" y="5976408"/>
            <a:ext cx="138082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协议</a:t>
            </a:r>
          </a:p>
        </p:txBody>
      </p:sp>
    </p:spTree>
    <p:extLst>
      <p:ext uri="{BB962C8B-B14F-4D97-AF65-F5344CB8AC3E}">
        <p14:creationId xmlns:p14="http://schemas.microsoft.com/office/powerpoint/2010/main" val="35503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2</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URL</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请求过程</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04816" y="1883391"/>
            <a:ext cx="10758584" cy="3200876"/>
          </a:xfrm>
          <a:prstGeom prst="rect">
            <a:avLst/>
          </a:prstGeom>
          <a:noFill/>
        </p:spPr>
        <p:txBody>
          <a:bodyPr wrap="square" rtlCol="0">
            <a:spAutoFit/>
          </a:bodyPr>
          <a:lstStyle/>
          <a:p>
            <a:pPr marL="457200" indent="-457200">
              <a:buAutoNum type="arabicParenBoth"/>
            </a:pPr>
            <a:r>
              <a:rPr lang="zh-CN" altLang="en-US" sz="2000" dirty="0">
                <a:solidFill>
                  <a:schemeClr val="tx1">
                    <a:lumMod val="65000"/>
                    <a:lumOff val="35000"/>
                  </a:schemeClr>
                </a:solidFill>
              </a:rPr>
              <a:t>重定向</a:t>
            </a:r>
            <a:endParaRPr lang="en-US" altLang="zh-CN" sz="2000" dirty="0">
              <a:solidFill>
                <a:schemeClr val="tx1">
                  <a:lumMod val="65000"/>
                  <a:lumOff val="35000"/>
                </a:schemeClr>
              </a:solidFill>
            </a:endParaRPr>
          </a:p>
          <a:p>
            <a:pPr marL="742950" lvl="1" indent="-285750">
              <a:buFont typeface="Arial" panose="020B0604020202020204" pitchFamily="34" charset="0"/>
              <a:buChar char="•"/>
            </a:pPr>
            <a:r>
              <a:rPr lang="zh-CN" altLang="en-US" dirty="0">
                <a:solidFill>
                  <a:schemeClr val="tx1">
                    <a:lumMod val="65000"/>
                    <a:lumOff val="35000"/>
                  </a:schemeClr>
                </a:solidFill>
              </a:rPr>
              <a:t>在接收到服务器返回的响应头后，⽹络进程开始解析响应头，如果发现返回的状态码是</a:t>
            </a:r>
            <a:r>
              <a:rPr lang="en-US" altLang="zh-CN" dirty="0">
                <a:solidFill>
                  <a:schemeClr val="tx1">
                    <a:lumMod val="65000"/>
                    <a:lumOff val="35000"/>
                  </a:schemeClr>
                </a:solidFill>
              </a:rPr>
              <a:t>301</a:t>
            </a:r>
            <a:r>
              <a:rPr lang="zh-CN" altLang="en-US" dirty="0">
                <a:solidFill>
                  <a:schemeClr val="tx1">
                    <a:lumMod val="65000"/>
                    <a:lumOff val="35000"/>
                  </a:schemeClr>
                </a:solidFill>
              </a:rPr>
              <a:t>或者</a:t>
            </a:r>
            <a:r>
              <a:rPr lang="en-US" altLang="zh-CN" dirty="0">
                <a:solidFill>
                  <a:schemeClr val="tx1">
                    <a:lumMod val="65000"/>
                    <a:lumOff val="35000"/>
                  </a:schemeClr>
                </a:solidFill>
              </a:rPr>
              <a:t>302</a:t>
            </a:r>
            <a:r>
              <a:rPr lang="zh-CN" altLang="en-US" dirty="0">
                <a:solidFill>
                  <a:schemeClr val="tx1">
                    <a:lumMod val="65000"/>
                    <a:lumOff val="35000"/>
                  </a:schemeClr>
                </a:solidFill>
              </a:rPr>
              <a:t>，那么 说明服务器需要浏览器重定向到其他</a:t>
            </a:r>
            <a:r>
              <a:rPr lang="en-US" altLang="zh-CN" dirty="0">
                <a:solidFill>
                  <a:schemeClr val="tx1">
                    <a:lumMod val="65000"/>
                    <a:lumOff val="35000"/>
                  </a:schemeClr>
                </a:solidFill>
              </a:rPr>
              <a:t>URL</a:t>
            </a:r>
            <a:r>
              <a:rPr lang="zh-CN" altLang="en-US" dirty="0">
                <a:solidFill>
                  <a:schemeClr val="tx1">
                    <a:lumMod val="65000"/>
                    <a:lumOff val="35000"/>
                  </a:schemeClr>
                </a:solidFill>
              </a:rPr>
              <a:t>。这时⽹络进程会从响应头的</a:t>
            </a:r>
            <a:r>
              <a:rPr lang="en-US" altLang="zh-CN" dirty="0">
                <a:solidFill>
                  <a:schemeClr val="tx1">
                    <a:lumMod val="65000"/>
                    <a:lumOff val="35000"/>
                  </a:schemeClr>
                </a:solidFill>
              </a:rPr>
              <a:t>Location</a:t>
            </a:r>
            <a:r>
              <a:rPr lang="zh-CN" altLang="en-US" dirty="0">
                <a:solidFill>
                  <a:schemeClr val="tx1">
                    <a:lumMod val="65000"/>
                    <a:lumOff val="35000"/>
                  </a:schemeClr>
                </a:solidFill>
              </a:rPr>
              <a:t>字段⾥⾯读取重定向的地 址，然后再发起新的</a:t>
            </a:r>
            <a:r>
              <a:rPr lang="en-US" altLang="zh-CN" dirty="0">
                <a:solidFill>
                  <a:schemeClr val="tx1">
                    <a:lumMod val="65000"/>
                    <a:lumOff val="35000"/>
                  </a:schemeClr>
                </a:solidFill>
              </a:rPr>
              <a:t>HTTP</a:t>
            </a:r>
            <a:r>
              <a:rPr lang="zh-CN" altLang="en-US" dirty="0">
                <a:solidFill>
                  <a:schemeClr val="tx1">
                    <a:lumMod val="65000"/>
                    <a:lumOff val="35000"/>
                  </a:schemeClr>
                </a:solidFill>
              </a:rPr>
              <a:t>或者</a:t>
            </a:r>
            <a:r>
              <a:rPr lang="en-US" altLang="zh-CN" dirty="0">
                <a:solidFill>
                  <a:schemeClr val="tx1">
                    <a:lumMod val="65000"/>
                    <a:lumOff val="35000"/>
                  </a:schemeClr>
                </a:solidFill>
              </a:rPr>
              <a:t>HTTPS</a:t>
            </a:r>
            <a:r>
              <a:rPr lang="zh-CN" altLang="en-US" dirty="0">
                <a:solidFill>
                  <a:schemeClr val="tx1">
                    <a:lumMod val="65000"/>
                    <a:lumOff val="35000"/>
                  </a:schemeClr>
                </a:solidFill>
              </a:rPr>
              <a:t>请求，⼀切⼜重头开始了。</a:t>
            </a:r>
            <a:endParaRPr lang="en-US" altLang="zh-CN" dirty="0">
              <a:solidFill>
                <a:schemeClr val="tx1">
                  <a:lumMod val="65000"/>
                  <a:lumOff val="35000"/>
                </a:schemeClr>
              </a:solidFill>
            </a:endParaRPr>
          </a:p>
          <a:p>
            <a:pPr marL="742950" lvl="1" indent="-285750">
              <a:buFont typeface="Arial" panose="020B0604020202020204" pitchFamily="34" charset="0"/>
              <a:buChar char="•"/>
            </a:pPr>
            <a:endParaRPr lang="en-US" altLang="zh-CN" dirty="0">
              <a:solidFill>
                <a:schemeClr val="tx1">
                  <a:lumMod val="65000"/>
                  <a:lumOff val="35000"/>
                </a:schemeClr>
              </a:solidFill>
            </a:endParaRPr>
          </a:p>
          <a:p>
            <a:pPr marL="0" lvl="1"/>
            <a:r>
              <a:rPr lang="en-US" altLang="zh-CN" sz="2000" dirty="0">
                <a:solidFill>
                  <a:schemeClr val="tx1">
                    <a:lumMod val="65000"/>
                    <a:lumOff val="35000"/>
                  </a:schemeClr>
                </a:solidFill>
              </a:rPr>
              <a:t>(2)  </a:t>
            </a:r>
            <a:r>
              <a:rPr lang="zh-CN" altLang="en-US" sz="2000" dirty="0">
                <a:solidFill>
                  <a:schemeClr val="tx1">
                    <a:lumMod val="65000"/>
                    <a:lumOff val="35000"/>
                  </a:schemeClr>
                </a:solidFill>
              </a:rPr>
              <a:t>响应数据类型处理</a:t>
            </a:r>
          </a:p>
          <a:p>
            <a:pPr marL="742950" lvl="1" indent="-285750">
              <a:buFont typeface="Arial" panose="020B0604020202020204" pitchFamily="34" charset="0"/>
              <a:buChar char="•"/>
            </a:pPr>
            <a:r>
              <a:rPr lang="en-US" altLang="zh-CN" dirty="0">
                <a:solidFill>
                  <a:schemeClr val="tx1">
                    <a:lumMod val="65000"/>
                    <a:lumOff val="35000"/>
                  </a:schemeClr>
                </a:solidFill>
              </a:rPr>
              <a:t>URL</a:t>
            </a:r>
            <a:r>
              <a:rPr lang="zh-CN" altLang="en-US" dirty="0">
                <a:solidFill>
                  <a:schemeClr val="tx1">
                    <a:lumMod val="65000"/>
                    <a:lumOff val="35000"/>
                  </a:schemeClr>
                </a:solidFill>
              </a:rPr>
              <a:t>请求的数据类型，有时候是⼀个下载类型，有时候是正常的</a:t>
            </a:r>
            <a:r>
              <a:rPr lang="en-US" altLang="zh-CN" dirty="0">
                <a:solidFill>
                  <a:schemeClr val="tx1">
                    <a:lumMod val="65000"/>
                    <a:lumOff val="35000"/>
                  </a:schemeClr>
                </a:solidFill>
              </a:rPr>
              <a:t>HTML⻚⾯</a:t>
            </a:r>
          </a:p>
          <a:p>
            <a:pPr marL="742950" lvl="1" indent="-285750">
              <a:buFont typeface="Arial" panose="020B0604020202020204" pitchFamily="34" charset="0"/>
              <a:buChar char="•"/>
            </a:pPr>
            <a:r>
              <a:rPr lang="en-US" altLang="zh-CN" dirty="0">
                <a:solidFill>
                  <a:schemeClr val="tx1">
                    <a:lumMod val="65000"/>
                    <a:lumOff val="35000"/>
                  </a:schemeClr>
                </a:solidFill>
              </a:rPr>
              <a:t>Content-Type</a:t>
            </a:r>
            <a:r>
              <a:rPr lang="zh-CN" altLang="en-US" dirty="0">
                <a:solidFill>
                  <a:schemeClr val="tx1">
                    <a:lumMod val="65000"/>
                    <a:lumOff val="35000"/>
                  </a:schemeClr>
                </a:solidFill>
              </a:rPr>
              <a:t>：</a:t>
            </a:r>
            <a:r>
              <a:rPr lang="en-US" altLang="zh-CN" dirty="0">
                <a:solidFill>
                  <a:schemeClr val="tx1">
                    <a:lumMod val="65000"/>
                    <a:lumOff val="35000"/>
                  </a:schemeClr>
                </a:solidFill>
              </a:rPr>
              <a:t> text/html  </a:t>
            </a:r>
            <a:r>
              <a:rPr lang="en-US" altLang="zh-CN" dirty="0">
                <a:solidFill>
                  <a:schemeClr val="tx1">
                    <a:lumMod val="65000"/>
                    <a:lumOff val="35000"/>
                  </a:schemeClr>
                </a:solidFill>
                <a:sym typeface="Wingdings" panose="05000000000000000000" pitchFamily="2" charset="2"/>
              </a:rPr>
              <a:t> </a:t>
            </a:r>
            <a:r>
              <a:rPr lang="en-US" altLang="zh-CN" dirty="0">
                <a:solidFill>
                  <a:schemeClr val="tx1">
                    <a:lumMod val="65000"/>
                    <a:lumOff val="35000"/>
                  </a:schemeClr>
                </a:solidFill>
              </a:rPr>
              <a:t>HTML</a:t>
            </a:r>
            <a:r>
              <a:rPr lang="zh-CN" altLang="en-US" dirty="0">
                <a:solidFill>
                  <a:schemeClr val="tx1">
                    <a:lumMod val="65000"/>
                    <a:lumOff val="35000"/>
                  </a:schemeClr>
                </a:solidFill>
              </a:rPr>
              <a:t>格式</a:t>
            </a:r>
            <a:endParaRPr lang="en-US" altLang="zh-CN" dirty="0">
              <a:solidFill>
                <a:schemeClr val="tx1">
                  <a:lumMod val="65000"/>
                  <a:lumOff val="35000"/>
                </a:schemeClr>
              </a:solidFill>
            </a:endParaRPr>
          </a:p>
          <a:p>
            <a:pPr marL="742950" lvl="1" indent="-285750">
              <a:buFont typeface="Arial" panose="020B0604020202020204" pitchFamily="34" charset="0"/>
              <a:buChar char="•"/>
            </a:pPr>
            <a:r>
              <a:rPr lang="en-US" altLang="zh-CN" dirty="0">
                <a:solidFill>
                  <a:schemeClr val="tx1">
                    <a:lumMod val="65000"/>
                    <a:lumOff val="35000"/>
                  </a:schemeClr>
                </a:solidFill>
              </a:rPr>
              <a:t>Content-Type</a:t>
            </a:r>
            <a:r>
              <a:rPr lang="zh-CN" altLang="en-US" dirty="0">
                <a:solidFill>
                  <a:schemeClr val="tx1">
                    <a:lumMod val="65000"/>
                    <a:lumOff val="35000"/>
                  </a:schemeClr>
                </a:solidFill>
              </a:rPr>
              <a:t>：</a:t>
            </a:r>
            <a:r>
              <a:rPr lang="en-US" altLang="zh-CN" dirty="0">
                <a:solidFill>
                  <a:schemeClr val="tx1">
                    <a:lumMod val="65000"/>
                    <a:lumOff val="35000"/>
                  </a:schemeClr>
                </a:solidFill>
              </a:rPr>
              <a:t> application/octet-stream  </a:t>
            </a:r>
            <a:r>
              <a:rPr lang="en-US" altLang="zh-CN" dirty="0">
                <a:solidFill>
                  <a:schemeClr val="tx1">
                    <a:lumMod val="65000"/>
                    <a:lumOff val="35000"/>
                  </a:schemeClr>
                </a:solidFill>
                <a:sym typeface="Wingdings" panose="05000000000000000000" pitchFamily="2" charset="2"/>
              </a:rPr>
              <a:t></a:t>
            </a:r>
            <a:r>
              <a:rPr lang="zh-CN" altLang="en-US" dirty="0">
                <a:solidFill>
                  <a:schemeClr val="tx1">
                    <a:lumMod val="65000"/>
                    <a:lumOff val="35000"/>
                  </a:schemeClr>
                </a:solidFill>
              </a:rPr>
              <a:t>数据是字节流类型 </a:t>
            </a:r>
            <a:r>
              <a:rPr lang="en-US" altLang="zh-CN" dirty="0">
                <a:solidFill>
                  <a:schemeClr val="tx1">
                    <a:lumMod val="65000"/>
                    <a:lumOff val="35000"/>
                  </a:schemeClr>
                </a:solidFill>
                <a:sym typeface="Wingdings" panose="05000000000000000000" pitchFamily="2" charset="2"/>
              </a:rPr>
              <a:t></a:t>
            </a:r>
            <a:r>
              <a:rPr lang="zh-CN" altLang="en-US" dirty="0">
                <a:solidFill>
                  <a:schemeClr val="tx1">
                    <a:lumMod val="65000"/>
                    <a:lumOff val="35000"/>
                  </a:schemeClr>
                </a:solidFill>
              </a:rPr>
              <a:t>浏览器会按照下载类型来处理该请求</a:t>
            </a:r>
            <a:endParaRPr lang="en-US" altLang="zh-CN" dirty="0">
              <a:solidFill>
                <a:schemeClr val="tx1">
                  <a:lumMod val="65000"/>
                  <a:lumOff val="35000"/>
                </a:schemeClr>
              </a:solidFill>
            </a:endParaRPr>
          </a:p>
          <a:p>
            <a:pPr marL="742950" lvl="1" indent="-285750">
              <a:buFont typeface="Arial" panose="020B0604020202020204" pitchFamily="34" charset="0"/>
              <a:buChar char="•"/>
            </a:pP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418304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6" dur="500"/>
                                        <p:tgtEl>
                                          <p:spTgt spid="2">
                                            <p:txEl>
                                              <p:pRg st="1" end="1"/>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9" dur="500"/>
                                        <p:tgtEl>
                                          <p:spTgt spid="2">
                                            <p:txEl>
                                              <p:pRg st="3" end="3"/>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2" dur="500"/>
                                        <p:tgtEl>
                                          <p:spTgt spid="2">
                                            <p:txEl>
                                              <p:pRg st="4" end="4"/>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5" dur="500"/>
                                        <p:tgtEl>
                                          <p:spTgt spid="2">
                                            <p:txEl>
                                              <p:pRg st="5" end="5"/>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057611"/>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3</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、准备渲染进程</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8868BBB2-0096-415F-AAB5-F28258B8B7C9}"/>
              </a:ext>
            </a:extLst>
          </p:cNvPr>
          <p:cNvSpPr txBox="1"/>
          <p:nvPr/>
        </p:nvSpPr>
        <p:spPr>
          <a:xfrm>
            <a:off x="1255224" y="1503392"/>
            <a:ext cx="10784376" cy="1754326"/>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solidFill>
                  <a:schemeClr val="tx1">
                    <a:lumMod val="65000"/>
                    <a:lumOff val="35000"/>
                  </a:schemeClr>
                </a:solidFill>
              </a:rPr>
              <a:t>默认情况下，</a:t>
            </a:r>
            <a:r>
              <a:rPr lang="en-US" altLang="zh-CN" dirty="0">
                <a:solidFill>
                  <a:schemeClr val="tx1">
                    <a:lumMod val="65000"/>
                    <a:lumOff val="35000"/>
                  </a:schemeClr>
                </a:solidFill>
              </a:rPr>
              <a:t>Chrome</a:t>
            </a:r>
            <a:r>
              <a:rPr lang="zh-CN" altLang="en-US" dirty="0">
                <a:solidFill>
                  <a:schemeClr val="tx1">
                    <a:lumMod val="65000"/>
                    <a:lumOff val="35000"/>
                  </a:schemeClr>
                </a:solidFill>
              </a:rPr>
              <a:t>会为每个⻚⾯分配⼀个渲染进程</a:t>
            </a:r>
            <a:endParaRPr lang="en-US" altLang="zh-CN" dirty="0">
              <a:solidFill>
                <a:schemeClr val="tx1">
                  <a:lumMod val="65000"/>
                  <a:lumOff val="35000"/>
                </a:schemeClr>
              </a:solidFill>
            </a:endParaRPr>
          </a:p>
          <a:p>
            <a:pPr marL="342900" indent="-342900">
              <a:buFont typeface="Arial" panose="020B0604020202020204" pitchFamily="34" charset="0"/>
              <a:buChar char="•"/>
            </a:pPr>
            <a:endParaRPr lang="en-US" altLang="zh-CN" dirty="0">
              <a:solidFill>
                <a:schemeClr val="tx1">
                  <a:lumMod val="65000"/>
                  <a:lumOff val="35000"/>
                </a:schemeClr>
              </a:solidFill>
            </a:endParaRPr>
          </a:p>
          <a:p>
            <a:pPr marL="342900" indent="-342900">
              <a:buFont typeface="Arial" panose="020B0604020202020204" pitchFamily="34" charset="0"/>
              <a:buChar char="•"/>
            </a:pPr>
            <a:r>
              <a:rPr lang="zh-CN" altLang="en-US" dirty="0">
                <a:solidFill>
                  <a:schemeClr val="tx1">
                    <a:lumMod val="65000"/>
                    <a:lumOff val="35000"/>
                  </a:schemeClr>
                </a:solidFill>
              </a:rPr>
              <a:t>但如果从⼀个⻚⾯打开了另⼀个新⻚⾯，⽽新⻚⾯和当前⻚⾯属于同⼀站点的话，那么⻚⾯会复⽤⽗⻚⾯的渲染进程（拥有相同的协议和根域名，就属于同⼀ 站点，会运⾏在同⼀个渲染进程中）</a:t>
            </a:r>
            <a:endParaRPr lang="en-US" altLang="zh-CN" dirty="0">
              <a:solidFill>
                <a:schemeClr val="tx1">
                  <a:lumMod val="65000"/>
                  <a:lumOff val="35000"/>
                </a:schemeClr>
              </a:solidFill>
            </a:endParaRPr>
          </a:p>
          <a:p>
            <a:r>
              <a:rPr lang="en-US" altLang="zh-CN" dirty="0">
                <a:solidFill>
                  <a:schemeClr val="tx1">
                    <a:lumMod val="65000"/>
                    <a:lumOff val="35000"/>
                  </a:schemeClr>
                </a:solidFill>
              </a:rPr>
              <a:t>	-- </a:t>
            </a:r>
            <a:r>
              <a:rPr lang="zh-CN" altLang="en-US" dirty="0">
                <a:solidFill>
                  <a:schemeClr val="tx1">
                    <a:lumMod val="65000"/>
                    <a:lumOff val="35000"/>
                  </a:schemeClr>
                </a:solidFill>
              </a:rPr>
              <a:t>同⼀站点：根域名（</a:t>
            </a:r>
            <a:r>
              <a:rPr lang="en-US" altLang="zh-CN" dirty="0" err="1">
                <a:solidFill>
                  <a:schemeClr val="tx1">
                    <a:lumMod val="65000"/>
                    <a:lumOff val="35000"/>
                  </a:schemeClr>
                </a:solidFill>
              </a:rPr>
              <a:t>forthink.xin</a:t>
            </a:r>
            <a:r>
              <a:rPr lang="zh-CN" altLang="en-US" dirty="0">
                <a:solidFill>
                  <a:schemeClr val="tx1">
                    <a:lumMod val="65000"/>
                    <a:lumOff val="35000"/>
                  </a:schemeClr>
                </a:solidFill>
              </a:rPr>
              <a:t>）</a:t>
            </a:r>
            <a:r>
              <a:rPr lang="en-US" altLang="zh-CN" dirty="0">
                <a:solidFill>
                  <a:schemeClr val="tx1">
                    <a:lumMod val="65000"/>
                    <a:lumOff val="35000"/>
                  </a:schemeClr>
                </a:solidFill>
              </a:rPr>
              <a:t>+</a:t>
            </a:r>
            <a:r>
              <a:rPr lang="zh-CN" altLang="en-US" dirty="0">
                <a:solidFill>
                  <a:schemeClr val="tx1">
                    <a:lumMod val="65000"/>
                    <a:lumOff val="35000"/>
                  </a:schemeClr>
                </a:solidFill>
              </a:rPr>
              <a:t>协议（例如：</a:t>
            </a:r>
            <a:r>
              <a:rPr lang="en-US" altLang="zh-CN" dirty="0">
                <a:solidFill>
                  <a:schemeClr val="tx1">
                    <a:lumMod val="65000"/>
                    <a:lumOff val="35000"/>
                  </a:schemeClr>
                </a:solidFill>
              </a:rPr>
              <a:t>https:// </a:t>
            </a:r>
            <a:r>
              <a:rPr lang="zh-CN" altLang="en-US" dirty="0">
                <a:solidFill>
                  <a:schemeClr val="tx1">
                    <a:lumMod val="65000"/>
                    <a:lumOff val="35000"/>
                  </a:schemeClr>
                </a:solidFill>
              </a:rPr>
              <a:t>或者</a:t>
            </a:r>
            <a:r>
              <a:rPr lang="en-US" altLang="zh-CN" dirty="0">
                <a:solidFill>
                  <a:schemeClr val="tx1">
                    <a:lumMod val="65000"/>
                    <a:lumOff val="35000"/>
                  </a:schemeClr>
                </a:solidFill>
              </a:rPr>
              <a:t>http://</a:t>
            </a:r>
            <a:r>
              <a:rPr lang="zh-CN" altLang="en-US" dirty="0">
                <a:solidFill>
                  <a:schemeClr val="tx1">
                    <a:lumMod val="65000"/>
                    <a:lumOff val="35000"/>
                  </a:schemeClr>
                </a:solidFill>
              </a:rPr>
              <a:t>）</a:t>
            </a:r>
            <a:r>
              <a:rPr lang="en-US" altLang="zh-CN" dirty="0">
                <a:solidFill>
                  <a:schemeClr val="tx1">
                    <a:lumMod val="65000"/>
                    <a:lumOff val="35000"/>
                  </a:schemeClr>
                </a:solidFill>
              </a:rPr>
              <a:t>+</a:t>
            </a:r>
            <a:r>
              <a:rPr lang="zh-CN" altLang="en-US" dirty="0">
                <a:solidFill>
                  <a:schemeClr val="tx1">
                    <a:lumMod val="65000"/>
                    <a:lumOff val="35000"/>
                  </a:schemeClr>
                </a:solidFill>
              </a:rPr>
              <a:t>该根域名下的所有 ⼦域名和不同的端⼝（禅道：</a:t>
            </a:r>
            <a:r>
              <a:rPr lang="en-US" altLang="zh-CN" dirty="0">
                <a:solidFill>
                  <a:schemeClr val="tx1">
                    <a:lumMod val="65000"/>
                    <a:lumOff val="35000"/>
                  </a:schemeClr>
                </a:solidFill>
              </a:rPr>
              <a:t>8883</a:t>
            </a:r>
            <a:r>
              <a:rPr lang="zh-CN" altLang="en-US" dirty="0">
                <a:solidFill>
                  <a:schemeClr val="tx1">
                    <a:lumMod val="65000"/>
                    <a:lumOff val="35000"/>
                  </a:schemeClr>
                </a:solidFill>
              </a:rPr>
              <a:t>，</a:t>
            </a:r>
            <a:r>
              <a:rPr lang="en-US" altLang="zh-CN" dirty="0" err="1">
                <a:solidFill>
                  <a:schemeClr val="tx1">
                    <a:lumMod val="65000"/>
                    <a:lumOff val="35000"/>
                  </a:schemeClr>
                </a:solidFill>
              </a:rPr>
              <a:t>gitlab</a:t>
            </a:r>
            <a:r>
              <a:rPr lang="zh-CN" altLang="en-US" dirty="0">
                <a:solidFill>
                  <a:schemeClr val="tx1">
                    <a:lumMod val="65000"/>
                    <a:lumOff val="35000"/>
                  </a:schemeClr>
                </a:solidFill>
              </a:rPr>
              <a:t>：</a:t>
            </a:r>
            <a:r>
              <a:rPr lang="en-US" altLang="zh-CN" dirty="0">
                <a:solidFill>
                  <a:schemeClr val="tx1">
                    <a:lumMod val="65000"/>
                    <a:lumOff val="35000"/>
                  </a:schemeClr>
                </a:solidFill>
              </a:rPr>
              <a:t>8889</a:t>
            </a:r>
            <a:r>
              <a:rPr lang="zh-CN" altLang="en-US" dirty="0">
                <a:solidFill>
                  <a:schemeClr val="tx1">
                    <a:lumMod val="65000"/>
                    <a:lumOff val="35000"/>
                  </a:schemeClr>
                </a:solidFill>
              </a:rPr>
              <a:t>）</a:t>
            </a:r>
          </a:p>
        </p:txBody>
      </p:sp>
      <p:sp>
        <p:nvSpPr>
          <p:cNvPr id="14" name="文本框 13">
            <a:extLst>
              <a:ext uri="{FF2B5EF4-FFF2-40B4-BE49-F238E27FC236}">
                <a16:creationId xmlns:a16="http://schemas.microsoft.com/office/drawing/2014/main" id="{2D9E5A80-22FF-48D2-8854-B838DEF831E7}"/>
              </a:ext>
            </a:extLst>
          </p:cNvPr>
          <p:cNvSpPr txBox="1"/>
          <p:nvPr/>
        </p:nvSpPr>
        <p:spPr>
          <a:xfrm>
            <a:off x="1204816" y="3510215"/>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4</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、提交文档</a:t>
            </a:r>
          </a:p>
        </p:txBody>
      </p:sp>
      <p:sp>
        <p:nvSpPr>
          <p:cNvPr id="4" name="文本框 3">
            <a:extLst>
              <a:ext uri="{FF2B5EF4-FFF2-40B4-BE49-F238E27FC236}">
                <a16:creationId xmlns:a16="http://schemas.microsoft.com/office/drawing/2014/main" id="{5B1304AE-4C0B-4B09-99DE-A36E0D1F2A67}"/>
              </a:ext>
            </a:extLst>
          </p:cNvPr>
          <p:cNvSpPr txBox="1"/>
          <p:nvPr/>
        </p:nvSpPr>
        <p:spPr>
          <a:xfrm>
            <a:off x="1220527" y="4059213"/>
            <a:ext cx="10502900" cy="2031325"/>
          </a:xfrm>
          <a:prstGeom prst="rect">
            <a:avLst/>
          </a:prstGeom>
          <a:noFill/>
        </p:spPr>
        <p:txBody>
          <a:bodyPr wrap="square" rtlCol="0">
            <a:spAutoFit/>
          </a:bodyPr>
          <a:lstStyle/>
          <a:p>
            <a:r>
              <a:rPr lang="zh-CN" altLang="en-US" dirty="0">
                <a:solidFill>
                  <a:schemeClr val="tx1">
                    <a:lumMod val="65000"/>
                    <a:lumOff val="35000"/>
                  </a:schemeClr>
                </a:solidFill>
              </a:rPr>
              <a:t>这⾥的“⽂档”是指</a:t>
            </a:r>
            <a:r>
              <a:rPr lang="en-US" altLang="zh-CN" dirty="0">
                <a:solidFill>
                  <a:schemeClr val="tx1">
                    <a:lumMod val="65000"/>
                    <a:lumOff val="35000"/>
                  </a:schemeClr>
                </a:solidFill>
              </a:rPr>
              <a:t>URL</a:t>
            </a:r>
            <a:r>
              <a:rPr lang="zh-CN" altLang="en-US" dirty="0">
                <a:solidFill>
                  <a:schemeClr val="tx1">
                    <a:lumMod val="65000"/>
                    <a:lumOff val="35000"/>
                  </a:schemeClr>
                </a:solidFill>
              </a:rPr>
              <a:t>请求的响应体数据。</a:t>
            </a:r>
            <a:endParaRPr lang="en-US" altLang="zh-CN" dirty="0">
              <a:solidFill>
                <a:schemeClr val="tx1">
                  <a:lumMod val="65000"/>
                  <a:lumOff val="35000"/>
                </a:schemeClr>
              </a:solidFill>
            </a:endParaRPr>
          </a:p>
          <a:p>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“提交⽂档”的消息是由浏览器进程发出的，渲染进程接收到“提交⽂档”的消息后，会和⽹络进程建⽴ 传输数据的“管道”</a:t>
            </a:r>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等⽂档数据传输完成之后，渲染进程会返回“确认提交”的消息给浏览器进程。</a:t>
            </a:r>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浏览器进程在收到“确认提交”的消息后，会更新浏览器界⾯状态，包括了安全状态、地址栏的</a:t>
            </a:r>
            <a:r>
              <a:rPr lang="en-US" altLang="zh-CN" dirty="0">
                <a:solidFill>
                  <a:schemeClr val="tx1">
                    <a:lumMod val="65000"/>
                    <a:lumOff val="35000"/>
                  </a:schemeClr>
                </a:solidFill>
              </a:rPr>
              <a:t>URL</a:t>
            </a:r>
            <a:r>
              <a:rPr lang="zh-CN" altLang="en-US" dirty="0">
                <a:solidFill>
                  <a:schemeClr val="tx1">
                    <a:lumMod val="65000"/>
                    <a:lumOff val="35000"/>
                  </a:schemeClr>
                </a:solidFill>
              </a:rPr>
              <a:t>、前 进后退的历史状态，并更新</a:t>
            </a:r>
            <a:r>
              <a:rPr lang="en-US" altLang="zh-CN" dirty="0">
                <a:solidFill>
                  <a:schemeClr val="tx1">
                    <a:lumMod val="65000"/>
                    <a:lumOff val="35000"/>
                  </a:schemeClr>
                </a:solidFill>
              </a:rPr>
              <a:t>Web⻚⾯</a:t>
            </a:r>
            <a:r>
              <a:rPr lang="zh-CN" altLang="en-US" dirty="0">
                <a:solidFill>
                  <a:schemeClr val="tx1">
                    <a:lumMod val="65000"/>
                    <a:lumOff val="35000"/>
                  </a:schemeClr>
                </a:solidFill>
              </a:rPr>
              <a:t>。 </a:t>
            </a:r>
          </a:p>
        </p:txBody>
      </p:sp>
      <p:pic>
        <p:nvPicPr>
          <p:cNvPr id="9" name="图片 8">
            <a:extLst>
              <a:ext uri="{FF2B5EF4-FFF2-40B4-BE49-F238E27FC236}">
                <a16:creationId xmlns:a16="http://schemas.microsoft.com/office/drawing/2014/main" id="{0E2AD28B-1268-4680-97B0-0B11207BB2D8}"/>
              </a:ext>
            </a:extLst>
          </p:cNvPr>
          <p:cNvPicPr>
            <a:picLocks noChangeAspect="1"/>
          </p:cNvPicPr>
          <p:nvPr/>
        </p:nvPicPr>
        <p:blipFill>
          <a:blip r:embed="rId4"/>
          <a:stretch>
            <a:fillRect/>
          </a:stretch>
        </p:blipFill>
        <p:spPr>
          <a:xfrm>
            <a:off x="2325768" y="1457694"/>
            <a:ext cx="7385050" cy="4645650"/>
          </a:xfrm>
          <a:prstGeom prst="rect">
            <a:avLst/>
          </a:prstGeom>
        </p:spPr>
      </p:pic>
    </p:spTree>
    <p:extLst>
      <p:ext uri="{BB962C8B-B14F-4D97-AF65-F5344CB8AC3E}">
        <p14:creationId xmlns:p14="http://schemas.microsoft.com/office/powerpoint/2010/main" val="22439739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6" dur="500"/>
                                        <p:tgtEl>
                                          <p:spTgt spid="2">
                                            <p:txEl>
                                              <p:pRg st="2" end="2"/>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500"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randombar(horizontal)">
                                      <p:cBhvr>
                                        <p:cTn id="30" dur="500"/>
                                        <p:tgtEl>
                                          <p:spTgt spid="4">
                                            <p:txEl>
                                              <p:pRg st="0" end="0"/>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33" dur="500"/>
                                        <p:tgtEl>
                                          <p:spTgt spid="4">
                                            <p:txEl>
                                              <p:pRg st="2" end="2"/>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randombar(horizontal)">
                                      <p:cBhvr>
                                        <p:cTn id="36" dur="500"/>
                                        <p:tgtEl>
                                          <p:spTgt spid="4">
                                            <p:txEl>
                                              <p:pRg st="3" end="3"/>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randombar(horizontal)">
                                      <p:cBhvr>
                                        <p:cTn id="39" dur="500"/>
                                        <p:tgtEl>
                                          <p:spTgt spid="4">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barn(inVertical)">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5</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渲染阶段</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pic>
        <p:nvPicPr>
          <p:cNvPr id="4" name="图片 3">
            <a:extLst>
              <a:ext uri="{FF2B5EF4-FFF2-40B4-BE49-F238E27FC236}">
                <a16:creationId xmlns:a16="http://schemas.microsoft.com/office/drawing/2014/main" id="{0AC70437-8352-49C0-B64F-B64F6D7EE757}"/>
              </a:ext>
            </a:extLst>
          </p:cNvPr>
          <p:cNvPicPr>
            <a:picLocks noChangeAspect="1"/>
          </p:cNvPicPr>
          <p:nvPr/>
        </p:nvPicPr>
        <p:blipFill>
          <a:blip r:embed="rId4"/>
          <a:stretch>
            <a:fillRect/>
          </a:stretch>
        </p:blipFill>
        <p:spPr>
          <a:xfrm>
            <a:off x="1536903" y="1607433"/>
            <a:ext cx="6543675" cy="3600450"/>
          </a:xfrm>
          <a:prstGeom prst="rect">
            <a:avLst/>
          </a:prstGeom>
        </p:spPr>
      </p:pic>
      <p:pic>
        <p:nvPicPr>
          <p:cNvPr id="9" name="图片 8">
            <a:extLst>
              <a:ext uri="{FF2B5EF4-FFF2-40B4-BE49-F238E27FC236}">
                <a16:creationId xmlns:a16="http://schemas.microsoft.com/office/drawing/2014/main" id="{B6E47B9C-1064-4E83-95D8-BB207CA6678C}"/>
              </a:ext>
            </a:extLst>
          </p:cNvPr>
          <p:cNvPicPr>
            <a:picLocks noChangeAspect="1"/>
          </p:cNvPicPr>
          <p:nvPr/>
        </p:nvPicPr>
        <p:blipFill>
          <a:blip r:embed="rId5"/>
          <a:stretch>
            <a:fillRect/>
          </a:stretch>
        </p:blipFill>
        <p:spPr>
          <a:xfrm>
            <a:off x="2616517" y="1575020"/>
            <a:ext cx="6234963" cy="4374267"/>
          </a:xfrm>
          <a:prstGeom prst="rect">
            <a:avLst/>
          </a:prstGeom>
        </p:spPr>
      </p:pic>
      <p:sp>
        <p:nvSpPr>
          <p:cNvPr id="10" name="文本框 9">
            <a:extLst>
              <a:ext uri="{FF2B5EF4-FFF2-40B4-BE49-F238E27FC236}">
                <a16:creationId xmlns:a16="http://schemas.microsoft.com/office/drawing/2014/main" id="{EA0B1589-7182-40E1-AD5B-A6A2D83EB5D9}"/>
              </a:ext>
            </a:extLst>
          </p:cNvPr>
          <p:cNvSpPr txBox="1"/>
          <p:nvPr/>
        </p:nvSpPr>
        <p:spPr>
          <a:xfrm>
            <a:off x="9122715" y="652938"/>
            <a:ext cx="2819400" cy="2031325"/>
          </a:xfrm>
          <a:prstGeom prst="rect">
            <a:avLst/>
          </a:prstGeom>
          <a:noFill/>
        </p:spPr>
        <p:txBody>
          <a:bodyPr wrap="square" rtlCol="0">
            <a:spAutoFit/>
          </a:bodyPr>
          <a:lstStyle/>
          <a:p>
            <a:r>
              <a:rPr lang="zh-CN" altLang="en-US" dirty="0">
                <a:solidFill>
                  <a:schemeClr val="tx1">
                    <a:lumMod val="65000"/>
                    <a:lumOff val="35000"/>
                  </a:schemeClr>
                </a:solidFill>
              </a:rPr>
              <a:t>由于渲染机制过于复杂，所以渲染模块在执⾏过程中会被划分为很多⼦阶段，输⼊的</a:t>
            </a:r>
            <a:r>
              <a:rPr lang="en-US" altLang="zh-CN" dirty="0">
                <a:solidFill>
                  <a:schemeClr val="tx1">
                    <a:lumMod val="65000"/>
                    <a:lumOff val="35000"/>
                  </a:schemeClr>
                </a:solidFill>
              </a:rPr>
              <a:t>HTML</a:t>
            </a:r>
            <a:r>
              <a:rPr lang="zh-CN" altLang="en-US" dirty="0">
                <a:solidFill>
                  <a:schemeClr val="tx1">
                    <a:lumMod val="65000"/>
                    <a:lumOff val="35000"/>
                  </a:schemeClr>
                </a:solidFill>
              </a:rPr>
              <a:t>经过 这些⼦阶段，最后输出像素。我们把这样的⼀个处理流程叫做</a:t>
            </a:r>
            <a:r>
              <a:rPr lang="zh-CN" altLang="en-US" b="1" dirty="0">
                <a:solidFill>
                  <a:schemeClr val="tx1">
                    <a:lumMod val="65000"/>
                    <a:lumOff val="35000"/>
                  </a:schemeClr>
                </a:solidFill>
              </a:rPr>
              <a:t>渲染流⽔线</a:t>
            </a:r>
          </a:p>
        </p:txBody>
      </p:sp>
      <p:pic>
        <p:nvPicPr>
          <p:cNvPr id="18" name="图片 17">
            <a:extLst>
              <a:ext uri="{FF2B5EF4-FFF2-40B4-BE49-F238E27FC236}">
                <a16:creationId xmlns:a16="http://schemas.microsoft.com/office/drawing/2014/main" id="{177173CA-7D72-415E-B465-3723D8385F97}"/>
              </a:ext>
            </a:extLst>
          </p:cNvPr>
          <p:cNvPicPr>
            <a:picLocks noChangeAspect="1"/>
          </p:cNvPicPr>
          <p:nvPr/>
        </p:nvPicPr>
        <p:blipFill>
          <a:blip r:embed="rId6"/>
          <a:stretch>
            <a:fillRect/>
          </a:stretch>
        </p:blipFill>
        <p:spPr>
          <a:xfrm>
            <a:off x="1574380" y="1802802"/>
            <a:ext cx="7277100" cy="3617746"/>
          </a:xfrm>
          <a:prstGeom prst="rect">
            <a:avLst/>
          </a:prstGeom>
        </p:spPr>
      </p:pic>
      <p:sp>
        <p:nvSpPr>
          <p:cNvPr id="19" name="文本框 18">
            <a:extLst>
              <a:ext uri="{FF2B5EF4-FFF2-40B4-BE49-F238E27FC236}">
                <a16:creationId xmlns:a16="http://schemas.microsoft.com/office/drawing/2014/main" id="{E0DD1FC4-1A05-4C1A-B2C3-8CE41DB630E8}"/>
              </a:ext>
            </a:extLst>
          </p:cNvPr>
          <p:cNvSpPr txBox="1"/>
          <p:nvPr/>
        </p:nvSpPr>
        <p:spPr>
          <a:xfrm>
            <a:off x="9093453" y="2701734"/>
            <a:ext cx="2819400" cy="3693319"/>
          </a:xfrm>
          <a:prstGeom prst="rect">
            <a:avLst/>
          </a:prstGeom>
          <a:noFill/>
        </p:spPr>
        <p:txBody>
          <a:bodyPr wrap="square" rtlCol="0">
            <a:spAutoFit/>
          </a:bodyPr>
          <a:lstStyle/>
          <a:p>
            <a:r>
              <a:rPr lang="zh-CN" altLang="en-US" dirty="0">
                <a:solidFill>
                  <a:schemeClr val="tx1">
                    <a:lumMod val="65000"/>
                    <a:lumOff val="35000"/>
                  </a:schemeClr>
                </a:solidFill>
              </a:rPr>
              <a:t>按照渲染的时间顺序，流⽔线可分为如下⼏个⼦阶段：构建</a:t>
            </a:r>
            <a:r>
              <a:rPr lang="en-US" altLang="zh-CN" dirty="0">
                <a:solidFill>
                  <a:schemeClr val="tx1">
                    <a:lumMod val="65000"/>
                    <a:lumOff val="35000"/>
                  </a:schemeClr>
                </a:solidFill>
              </a:rPr>
              <a:t>DOM</a:t>
            </a:r>
            <a:r>
              <a:rPr lang="zh-CN" altLang="en-US" dirty="0">
                <a:solidFill>
                  <a:schemeClr val="tx1">
                    <a:lumMod val="65000"/>
                    <a:lumOff val="35000"/>
                  </a:schemeClr>
                </a:solidFill>
              </a:rPr>
              <a:t>树、样式计算、布局阶段、分 层、绘制、分块、光栅化和合成。</a:t>
            </a:r>
            <a:endParaRPr lang="en-US" altLang="zh-CN" dirty="0">
              <a:solidFill>
                <a:schemeClr val="tx1">
                  <a:lumMod val="65000"/>
                  <a:lumOff val="35000"/>
                </a:schemeClr>
              </a:solidFill>
            </a:endParaRPr>
          </a:p>
          <a:p>
            <a:endParaRPr lang="en-US" altLang="zh-CN" dirty="0">
              <a:solidFill>
                <a:schemeClr val="tx1">
                  <a:lumMod val="65000"/>
                  <a:lumOff val="35000"/>
                </a:schemeClr>
              </a:solidFill>
            </a:endParaRPr>
          </a:p>
          <a:p>
            <a:r>
              <a:rPr lang="zh-CN" altLang="en-US" dirty="0">
                <a:solidFill>
                  <a:schemeClr val="tx1">
                    <a:lumMod val="65000"/>
                    <a:lumOff val="35000"/>
                  </a:schemeClr>
                </a:solidFill>
              </a:rPr>
              <a:t>重点关注的有以下三个点：</a:t>
            </a:r>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每个⼦阶段都有其输⼊的内容；</a:t>
            </a:r>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每个⼦阶段有其处理过程；</a:t>
            </a:r>
            <a:endParaRPr lang="en-US" altLang="zh-CN" dirty="0">
              <a:solidFill>
                <a:schemeClr val="tx1">
                  <a:lumMod val="65000"/>
                  <a:lumOff val="35000"/>
                </a:schemeClr>
              </a:solidFill>
            </a:endParaRPr>
          </a:p>
          <a:p>
            <a:pPr marL="285750" indent="-285750">
              <a:buFont typeface="Arial" panose="020B0604020202020204" pitchFamily="34" charset="0"/>
              <a:buChar char="•"/>
            </a:pPr>
            <a:r>
              <a:rPr lang="zh-CN" altLang="en-US" dirty="0">
                <a:solidFill>
                  <a:schemeClr val="tx1">
                    <a:lumMod val="65000"/>
                    <a:lumOff val="35000"/>
                  </a:schemeClr>
                </a:solidFill>
              </a:rPr>
              <a:t>每个⼦阶段有其处理过程；</a:t>
            </a:r>
          </a:p>
        </p:txBody>
      </p:sp>
    </p:spTree>
    <p:extLst>
      <p:ext uri="{BB962C8B-B14F-4D97-AF65-F5344CB8AC3E}">
        <p14:creationId xmlns:p14="http://schemas.microsoft.com/office/powerpoint/2010/main" val="38842827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23" dur="500"/>
                                        <p:tgtEl>
                                          <p:spTgt spid="10">
                                            <p:txEl>
                                              <p:pRg st="0" end="0"/>
                                            </p:txEl>
                                          </p:spTgt>
                                        </p:tgtEl>
                                      </p:cBhvr>
                                    </p:animEffect>
                                  </p:childTnLst>
                                </p:cTn>
                              </p:par>
                            </p:childTnLst>
                          </p:cTn>
                        </p:par>
                        <p:par>
                          <p:cTn id="24" fill="hold">
                            <p:stCondLst>
                              <p:cond delay="500"/>
                            </p:stCondLst>
                            <p:childTnLst>
                              <p:par>
                                <p:cTn id="25" presetID="16" presetClass="entr" presetSubtype="21"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randombar(horizontal)">
                                      <p:cBhvr>
                                        <p:cTn id="32" dur="500"/>
                                        <p:tgtEl>
                                          <p:spTgt spid="19">
                                            <p:txEl>
                                              <p:pRg st="0" end="0"/>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animEffect transition="in" filter="randombar(horizontal)">
                                      <p:cBhvr>
                                        <p:cTn id="35" dur="500"/>
                                        <p:tgtEl>
                                          <p:spTgt spid="19">
                                            <p:txEl>
                                              <p:pRg st="2" end="2"/>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19">
                                            <p:txEl>
                                              <p:pRg st="3" end="3"/>
                                            </p:txEl>
                                          </p:spTgt>
                                        </p:tgtEl>
                                        <p:attrNameLst>
                                          <p:attrName>style.visibility</p:attrName>
                                        </p:attrNameLst>
                                      </p:cBhvr>
                                      <p:to>
                                        <p:strVal val="visible"/>
                                      </p:to>
                                    </p:set>
                                    <p:animEffect transition="in" filter="randombar(horizontal)">
                                      <p:cBhvr>
                                        <p:cTn id="38" dur="500"/>
                                        <p:tgtEl>
                                          <p:spTgt spid="19">
                                            <p:txEl>
                                              <p:pRg st="3" end="3"/>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19">
                                            <p:txEl>
                                              <p:pRg st="4" end="4"/>
                                            </p:txEl>
                                          </p:spTgt>
                                        </p:tgtEl>
                                        <p:attrNameLst>
                                          <p:attrName>style.visibility</p:attrName>
                                        </p:attrNameLst>
                                      </p:cBhvr>
                                      <p:to>
                                        <p:strVal val="visible"/>
                                      </p:to>
                                    </p:set>
                                    <p:animEffect transition="in" filter="randombar(horizontal)">
                                      <p:cBhvr>
                                        <p:cTn id="41" dur="500"/>
                                        <p:tgtEl>
                                          <p:spTgt spid="19">
                                            <p:txEl>
                                              <p:pRg st="4" end="4"/>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19">
                                            <p:txEl>
                                              <p:pRg st="5" end="5"/>
                                            </p:txEl>
                                          </p:spTgt>
                                        </p:tgtEl>
                                        <p:attrNameLst>
                                          <p:attrName>style.visibility</p:attrName>
                                        </p:attrNameLst>
                                      </p:cBhvr>
                                      <p:to>
                                        <p:strVal val="visible"/>
                                      </p:to>
                                    </p:set>
                                    <p:animEffect transition="in" filter="randombar(horizontal)">
                                      <p:cBhvr>
                                        <p:cTn id="44"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4816" y="1181957"/>
            <a:ext cx="4891184" cy="400110"/>
          </a:xfrm>
          <a:prstGeom prst="rect">
            <a:avLst/>
          </a:prstGeom>
          <a:noFill/>
        </p:spPr>
        <p:txBody>
          <a:bodyPr wrap="square" rtlCol="0">
            <a:spAutoFit/>
            <a:scene3d>
              <a:camera prst="orthographicFront"/>
              <a:lightRig rig="threePt" dir="t"/>
            </a:scene3d>
            <a:sp3d contourW="12700"/>
          </a:bodyPr>
          <a:lstStyle/>
          <a:p>
            <a:pPr lvl="0" defTabSz="914400">
              <a:defRPr/>
            </a:pP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5</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渲染阶段 </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 </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构建</a:t>
            </a:r>
            <a:r>
              <a:rPr lang="en-US" altLang="zh-CN" sz="2000" b="1" dirty="0">
                <a:solidFill>
                  <a:schemeClr val="tx1">
                    <a:lumMod val="65000"/>
                    <a:lumOff val="35000"/>
                  </a:schemeClr>
                </a:solidFill>
                <a:latin typeface="思源黑体 CN Bold" panose="020B0800000000000000" charset="-122"/>
                <a:ea typeface="思源黑体 CN Bold" panose="020B0800000000000000" charset="-122"/>
              </a:rPr>
              <a:t>DOM</a:t>
            </a:r>
            <a:r>
              <a:rPr lang="zh-CN" altLang="en-US" sz="2000" b="1" dirty="0">
                <a:solidFill>
                  <a:schemeClr val="tx1">
                    <a:lumMod val="65000"/>
                    <a:lumOff val="35000"/>
                  </a:schemeClr>
                </a:solidFill>
                <a:latin typeface="思源黑体 CN Bold" panose="020B0800000000000000" charset="-122"/>
                <a:ea typeface="思源黑体 CN Bold" panose="020B0800000000000000" charset="-122"/>
              </a:rPr>
              <a:t>树 </a:t>
            </a:r>
          </a:p>
        </p:txBody>
      </p:sp>
      <p:grpSp>
        <p:nvGrpSpPr>
          <p:cNvPr id="11" name="组合 10"/>
          <p:cNvGrpSpPr/>
          <p:nvPr/>
        </p:nvGrpSpPr>
        <p:grpSpPr>
          <a:xfrm>
            <a:off x="876935" y="365760"/>
            <a:ext cx="933450" cy="546100"/>
            <a:chOff x="1381" y="576"/>
            <a:chExt cx="1470" cy="860"/>
          </a:xfrm>
        </p:grpSpPr>
        <p:sp>
          <p:nvSpPr>
            <p:cNvPr id="12" name="圆角矩形 11"/>
            <p:cNvSpPr/>
            <p:nvPr/>
          </p:nvSpPr>
          <p:spPr>
            <a:xfrm rot="2700000">
              <a:off x="1381" y="576"/>
              <a:ext cx="861" cy="861"/>
            </a:xfrm>
            <a:prstGeom prst="roundRect">
              <a:avLst/>
            </a:prstGeom>
            <a:solidFill>
              <a:srgbClr val="F7446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991" y="576"/>
              <a:ext cx="861" cy="861"/>
            </a:xfrm>
            <a:prstGeom prst="roundRect">
              <a:avLst/>
            </a:prstGeom>
            <a:solidFill>
              <a:srgbClr val="157EFB"/>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a:off x="3507475" y="639276"/>
            <a:ext cx="86845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015067" y="369102"/>
            <a:ext cx="3020957" cy="497957"/>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sz="2400" b="1" dirty="0">
                <a:solidFill>
                  <a:schemeClr val="tx1">
                    <a:lumMod val="75000"/>
                    <a:lumOff val="25000"/>
                  </a:schemeClr>
                </a:solidFill>
                <a:latin typeface="思源黑体 CN Bold" panose="020B0800000000000000" charset="-122"/>
                <a:ea typeface="思源黑体 CN Bold" panose="020B0800000000000000" charset="-122"/>
              </a:rPr>
              <a:t>导航流程</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charset="-122"/>
              <a:ea typeface="思源黑体 CN Bold" panose="020B0800000000000000" charset="-122"/>
              <a:cs typeface="+mn-cs"/>
            </a:endParaRPr>
          </a:p>
        </p:txBody>
      </p:sp>
      <p:cxnSp>
        <p:nvCxnSpPr>
          <p:cNvPr id="5" name="直接连接符 4"/>
          <p:cNvCxnSpPr/>
          <p:nvPr/>
        </p:nvCxnSpPr>
        <p:spPr>
          <a:xfrm>
            <a:off x="0" y="6442710"/>
            <a:ext cx="523303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30" idx="3"/>
          </p:cNvCxnSpPr>
          <p:nvPr/>
        </p:nvCxnSpPr>
        <p:spPr>
          <a:xfrm>
            <a:off x="6708707" y="6449872"/>
            <a:ext cx="5014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879" y="6116149"/>
            <a:ext cx="1380828" cy="667445"/>
          </a:xfrm>
          <a:prstGeom prst="rect">
            <a:avLst/>
          </a:prstGeom>
        </p:spPr>
      </p:pic>
      <p:sp>
        <p:nvSpPr>
          <p:cNvPr id="2" name="文本框 1">
            <a:extLst>
              <a:ext uri="{FF2B5EF4-FFF2-40B4-BE49-F238E27FC236}">
                <a16:creationId xmlns:a16="http://schemas.microsoft.com/office/drawing/2014/main" id="{C10933B8-A752-4970-96C3-0459D5CC1E8F}"/>
              </a:ext>
            </a:extLst>
          </p:cNvPr>
          <p:cNvSpPr txBox="1"/>
          <p:nvPr/>
        </p:nvSpPr>
        <p:spPr>
          <a:xfrm>
            <a:off x="1204816" y="1712299"/>
            <a:ext cx="10182293" cy="369332"/>
          </a:xfrm>
          <a:prstGeom prst="rect">
            <a:avLst/>
          </a:prstGeom>
          <a:noFill/>
        </p:spPr>
        <p:txBody>
          <a:bodyPr wrap="square" rtlCol="0">
            <a:spAutoFit/>
          </a:bodyPr>
          <a:lstStyle/>
          <a:p>
            <a:r>
              <a:rPr lang="zh-CN" altLang="en-US" dirty="0">
                <a:solidFill>
                  <a:schemeClr val="tx1">
                    <a:lumMod val="65000"/>
                    <a:lumOff val="35000"/>
                  </a:schemeClr>
                </a:solidFill>
              </a:rPr>
              <a:t>为什么要构建</a:t>
            </a:r>
            <a:r>
              <a:rPr lang="en-US" altLang="zh-CN" dirty="0">
                <a:solidFill>
                  <a:schemeClr val="tx1">
                    <a:lumMod val="65000"/>
                    <a:lumOff val="35000"/>
                  </a:schemeClr>
                </a:solidFill>
              </a:rPr>
              <a:t>DOM</a:t>
            </a:r>
            <a:r>
              <a:rPr lang="zh-CN" altLang="en-US" dirty="0">
                <a:solidFill>
                  <a:schemeClr val="tx1">
                    <a:lumMod val="65000"/>
                    <a:lumOff val="35000"/>
                  </a:schemeClr>
                </a:solidFill>
              </a:rPr>
              <a:t>树？</a:t>
            </a:r>
          </a:p>
        </p:txBody>
      </p:sp>
      <p:pic>
        <p:nvPicPr>
          <p:cNvPr id="7" name="图片 6">
            <a:extLst>
              <a:ext uri="{FF2B5EF4-FFF2-40B4-BE49-F238E27FC236}">
                <a16:creationId xmlns:a16="http://schemas.microsoft.com/office/drawing/2014/main" id="{580DE162-58DC-4E3B-AFA8-66534E41F037}"/>
              </a:ext>
            </a:extLst>
          </p:cNvPr>
          <p:cNvPicPr>
            <a:picLocks noChangeAspect="1"/>
          </p:cNvPicPr>
          <p:nvPr/>
        </p:nvPicPr>
        <p:blipFill>
          <a:blip r:embed="rId4"/>
          <a:stretch>
            <a:fillRect/>
          </a:stretch>
        </p:blipFill>
        <p:spPr>
          <a:xfrm>
            <a:off x="1263282" y="1613881"/>
            <a:ext cx="7545484" cy="4634289"/>
          </a:xfrm>
          <a:prstGeom prst="rect">
            <a:avLst/>
          </a:prstGeom>
        </p:spPr>
      </p:pic>
    </p:spTree>
    <p:extLst>
      <p:ext uri="{BB962C8B-B14F-4D97-AF65-F5344CB8AC3E}">
        <p14:creationId xmlns:p14="http://schemas.microsoft.com/office/powerpoint/2010/main" val="30040173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b0ba9d6e-d237-4efd-994c-ac950b6b5974}"/>
</p:tagLst>
</file>

<file path=ppt/theme/theme1.xml><?xml version="1.0" encoding="utf-8"?>
<a:theme xmlns:a="http://schemas.openxmlformats.org/drawingml/2006/main" name="ndui">
  <a:themeElements>
    <a:clrScheme name="自定义 303">
      <a:dk1>
        <a:srgbClr val="000000"/>
      </a:dk1>
      <a:lt1>
        <a:srgbClr val="FFFFFF"/>
      </a:lt1>
      <a:dk2>
        <a:srgbClr val="778495"/>
      </a:dk2>
      <a:lt2>
        <a:srgbClr val="F0F0F0"/>
      </a:lt2>
      <a:accent1>
        <a:srgbClr val="FF4247"/>
      </a:accent1>
      <a:accent2>
        <a:srgbClr val="305697"/>
      </a:accent2>
      <a:accent3>
        <a:srgbClr val="FF4247"/>
      </a:accent3>
      <a:accent4>
        <a:srgbClr val="305697"/>
      </a:accent4>
      <a:accent5>
        <a:srgbClr val="FF4247"/>
      </a:accent5>
      <a:accent6>
        <a:srgbClr val="305697"/>
      </a:accent6>
      <a:hlink>
        <a:srgbClr val="FF4247"/>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5951</TotalTime>
  <Words>11406</Words>
  <Application>Microsoft Office PowerPoint</Application>
  <PresentationFormat>宽屏</PresentationFormat>
  <Paragraphs>378</Paragraphs>
  <Slides>31</Slides>
  <Notes>30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PingFang SC</vt:lpstr>
      <vt:lpstr>等线</vt:lpstr>
      <vt:lpstr>时尚中黑简体</vt:lpstr>
      <vt:lpstr>思源黑体 CN Bold</vt:lpstr>
      <vt:lpstr>微软雅黑</vt:lpstr>
      <vt:lpstr>Arial</vt:lpstr>
      <vt:lpstr>ndui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admin</cp:lastModifiedBy>
  <cp:revision>338</cp:revision>
  <dcterms:created xsi:type="dcterms:W3CDTF">2017-08-18T03:02:00Z</dcterms:created>
  <dcterms:modified xsi:type="dcterms:W3CDTF">2021-10-18T08:33:31Z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2052-11.1.0.10667</vt:lpwstr>
  </property>
  <property fmtid="{D5CDD505-2E9C-101B-9397-08002B2CF9AE}" pid="3" name="ICV">
    <vt:lpwstr>356E8C8FFDE048BAB743680342285E99</vt:lpwstr>
  </property>
</Properties>
</file>